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charts/colors5.xml" ContentType="application/vnd.ms-office.chartcolorstyl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charts/colors3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tiff" ContentType="image/tif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68" r:id="rId5"/>
    <p:sldId id="265" r:id="rId6"/>
    <p:sldId id="262" r:id="rId7"/>
    <p:sldId id="267" r:id="rId8"/>
    <p:sldId id="257" r:id="rId9"/>
    <p:sldId id="259" r:id="rId10"/>
    <p:sldId id="272" r:id="rId11"/>
    <p:sldId id="260" r:id="rId12"/>
    <p:sldId id="269" r:id="rId13"/>
    <p:sldId id="273" r:id="rId14"/>
    <p:sldId id="26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/>
    <p:restoredTop sz="94665"/>
  </p:normalViewPr>
  <p:slideViewPr>
    <p:cSldViewPr>
      <p:cViewPr>
        <p:scale>
          <a:sx n="109" d="100"/>
          <a:sy n="109" d="100"/>
        </p:scale>
        <p:origin x="-69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u="sng"/>
            </a:pPr>
            <a:r>
              <a:rPr lang="ru-RU" sz="1200" u="sng" dirty="0" smtClean="0"/>
              <a:t>Применение дистанционных</a:t>
            </a:r>
            <a:r>
              <a:rPr lang="ru-RU" sz="1200" u="sng" baseline="0" dirty="0" smtClean="0"/>
              <a:t> методов оказания помощи</a:t>
            </a:r>
            <a:endParaRPr lang="ru-RU" sz="1200" u="sng" dirty="0"/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Percent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Менее 20% рабочего времени</c:v>
                </c:pt>
                <c:pt idx="1">
                  <c:v>Около половины рабочего времени</c:v>
                </c:pt>
                <c:pt idx="2">
                  <c:v>Не применяю</c:v>
                </c:pt>
                <c:pt idx="3">
                  <c:v>Только так работаю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</c:v>
                </c:pt>
                <c:pt idx="1">
                  <c:v>4</c:v>
                </c:pt>
                <c:pt idx="2">
                  <c:v>3</c:v>
                </c:pt>
                <c:pt idx="3">
                  <c:v>0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5878245497089007"/>
          <c:y val="0.24469240704027703"/>
          <c:w val="0.33375969921470711"/>
          <c:h val="0.70376097249550518"/>
        </c:manualLayout>
      </c:layout>
      <c:txPr>
        <a:bodyPr/>
        <a:lstStyle/>
        <a:p>
          <a:pPr>
            <a:defRPr sz="105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u="sng"/>
            </a:pPr>
            <a:r>
              <a:rPr lang="ru-RU" sz="1200" u="sng" dirty="0" smtClean="0"/>
              <a:t>Кто</a:t>
            </a:r>
            <a:r>
              <a:rPr lang="ru-RU" sz="1200" u="sng" baseline="0" dirty="0" smtClean="0"/>
              <a:t> </a:t>
            </a:r>
            <a:r>
              <a:rPr lang="ru-RU" sz="1200" u="sng" dirty="0" smtClean="0"/>
              <a:t>должен </a:t>
            </a:r>
            <a:r>
              <a:rPr lang="ru-RU" sz="1200" u="sng" dirty="0"/>
              <a:t>регламентировать удаленные </a:t>
            </a:r>
            <a:r>
              <a:rPr lang="ru-RU" sz="1200" u="sng" dirty="0" smtClean="0"/>
              <a:t>консультации</a:t>
            </a:r>
            <a:endParaRPr lang="ru-RU" sz="1200" u="sng" dirty="0"/>
          </a:p>
        </c:rich>
      </c:tx>
      <c:layout>
        <c:manualLayout>
          <c:xMode val="edge"/>
          <c:yMode val="edge"/>
          <c:x val="0.16624997040401701"/>
          <c:y val="2.5195623182988902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Кто, по Вашему мнению, должен регламентировать удаленные консультаци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3"/>
              </a:solidFill>
              <a:prstDash val="solid"/>
            </a:ln>
            <a:effectLst/>
          </c:spPr>
          <c:dPt>
            <c:idx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Percent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Сам специалист</c:v>
                </c:pt>
                <c:pt idx="1">
                  <c:v>Руководство медицинского учреждения</c:v>
                </c:pt>
                <c:pt idx="2">
                  <c:v>Единая служба оказания удаленной помощи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13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7705997147857924"/>
          <c:y val="0.31127625155786309"/>
          <c:w val="0.39681110113448215"/>
          <c:h val="0.543660047161445"/>
        </c:manualLayout>
      </c:layout>
      <c:txPr>
        <a:bodyPr anchor="t"/>
        <a:lstStyle/>
        <a:p>
          <a:pPr fontAlgn="auto" latinLnBrk="0">
            <a:lnSpc>
              <a:spcPct val="100000"/>
            </a:lnSpc>
            <a:defRPr sz="1050"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glow rad="114300">
                <a:schemeClr val="accent1">
                  <a:alpha val="40000"/>
                </a:schemeClr>
              </a:glow>
              <a:softEdge rad="0"/>
            </a:effectLst>
          </c:spPr>
          <c:dPt>
            <c:idx val="2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glow rad="114300">
                  <a:schemeClr val="accent2">
                    <a:lumMod val="75000"/>
                    <a:alpha val="40000"/>
                  </a:schemeClr>
                </a:glow>
                <a:softEdge rad="0"/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Пособия по неотложной помощи</c:v>
                </c:pt>
                <c:pt idx="1">
                  <c:v>on-line запись на прием</c:v>
                </c:pt>
                <c:pt idx="2">
                  <c:v>Впервые слышу о таком</c:v>
                </c:pt>
                <c:pt idx="3">
                  <c:v>Наличие лекарств в аптеках</c:v>
                </c:pt>
                <c:pt idx="4">
                  <c:v>Классификация болезней</c:v>
                </c:pt>
                <c:pt idx="5">
                  <c:v>Лекарственные справочники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7.1</c:v>
                </c:pt>
                <c:pt idx="2">
                  <c:v>28.6</c:v>
                </c:pt>
                <c:pt idx="3">
                  <c:v>35.700000000000003</c:v>
                </c:pt>
                <c:pt idx="4">
                  <c:v>49.2</c:v>
                </c:pt>
                <c:pt idx="5">
                  <c:v>63.4</c:v>
                </c:pt>
              </c:numCache>
            </c:numRef>
          </c:val>
        </c:ser>
        <c:dLbls/>
        <c:gapWidth val="182"/>
        <c:axId val="141137024"/>
        <c:axId val="141138560"/>
      </c:barChart>
      <c:catAx>
        <c:axId val="14113702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138560"/>
        <c:crosses val="autoZero"/>
        <c:auto val="1"/>
        <c:lblAlgn val="ctr"/>
        <c:lblOffset val="100"/>
      </c:catAx>
      <c:valAx>
        <c:axId val="14113856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113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Постановка первичного диагноза</c:v>
                </c:pt>
              </c:strCache>
            </c:strRef>
          </c:tx>
          <c:spPr>
            <a:effectLst>
              <a:glow rad="50800">
                <a:schemeClr val="accent1">
                  <a:alpha val="40000"/>
                </a:schemeClr>
              </a:glo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Телефонные звонки</c:v>
                </c:pt>
                <c:pt idx="1">
                  <c:v>Видео-звонки</c:v>
                </c:pt>
                <c:pt idx="2">
                  <c:v>СМС-переписка</c:v>
                </c:pt>
                <c:pt idx="3">
                  <c:v>e-mail переписка</c:v>
                </c:pt>
                <c:pt idx="4">
                  <c:v>Сайты пациентов</c:v>
                </c:pt>
                <c:pt idx="5">
                  <c:v>Сайты профессионалов</c:v>
                </c:pt>
                <c:pt idx="6">
                  <c:v>Сайты клиник и центров</c:v>
                </c:pt>
                <c:pt idx="7">
                  <c:v>Не применяю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22.2</c:v>
                </c:pt>
                <c:pt idx="1">
                  <c:v>55.5</c:v>
                </c:pt>
                <c:pt idx="2">
                  <c:v>14.8</c:v>
                </c:pt>
                <c:pt idx="3">
                  <c:v>11.1</c:v>
                </c:pt>
                <c:pt idx="4">
                  <c:v>7.4</c:v>
                </c:pt>
                <c:pt idx="5">
                  <c:v>7.4</c:v>
                </c:pt>
                <c:pt idx="6">
                  <c:v>0</c:v>
                </c:pt>
                <c:pt idx="7">
                  <c:v>44.4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Первичное назначение лекарств</c:v>
                </c:pt>
              </c:strCache>
            </c:strRef>
          </c:tx>
          <c:spPr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Телефонные звонки</c:v>
                </c:pt>
                <c:pt idx="1">
                  <c:v>Видео-звонки</c:v>
                </c:pt>
                <c:pt idx="2">
                  <c:v>СМС-переписка</c:v>
                </c:pt>
                <c:pt idx="3">
                  <c:v>e-mail переписка</c:v>
                </c:pt>
                <c:pt idx="4">
                  <c:v>Сайты пациентов</c:v>
                </c:pt>
                <c:pt idx="5">
                  <c:v>Сайты профессионалов</c:v>
                </c:pt>
                <c:pt idx="6">
                  <c:v>Сайты клиник и центров</c:v>
                </c:pt>
                <c:pt idx="7">
                  <c:v>Не применяю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11.1</c:v>
                </c:pt>
                <c:pt idx="1">
                  <c:v>33.299999999999997</c:v>
                </c:pt>
                <c:pt idx="2">
                  <c:v>3.7</c:v>
                </c:pt>
                <c:pt idx="3">
                  <c:v>7.4</c:v>
                </c:pt>
                <c:pt idx="4">
                  <c:v>0</c:v>
                </c:pt>
                <c:pt idx="5">
                  <c:v>0</c:v>
                </c:pt>
                <c:pt idx="6">
                  <c:v>3.7</c:v>
                </c:pt>
                <c:pt idx="7">
                  <c:v>59.3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Коррекция лекарственной терапии</c:v>
                </c:pt>
              </c:strCache>
            </c:strRef>
          </c:tx>
          <c:spPr>
            <a:effectLst>
              <a:glow rad="38100">
                <a:schemeClr val="accent1">
                  <a:alpha val="40000"/>
                </a:schemeClr>
              </a:glo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Телефонные звонки</c:v>
                </c:pt>
                <c:pt idx="1">
                  <c:v>Видео-звонки</c:v>
                </c:pt>
                <c:pt idx="2">
                  <c:v>СМС-переписка</c:v>
                </c:pt>
                <c:pt idx="3">
                  <c:v>e-mail переписка</c:v>
                </c:pt>
                <c:pt idx="4">
                  <c:v>Сайты пациентов</c:v>
                </c:pt>
                <c:pt idx="5">
                  <c:v>Сайты профессионалов</c:v>
                </c:pt>
                <c:pt idx="6">
                  <c:v>Сайты клиник и центров</c:v>
                </c:pt>
                <c:pt idx="7">
                  <c:v>Не применяю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55.6</c:v>
                </c:pt>
                <c:pt idx="1">
                  <c:v>59.3</c:v>
                </c:pt>
                <c:pt idx="2">
                  <c:v>29.6</c:v>
                </c:pt>
                <c:pt idx="3">
                  <c:v>0</c:v>
                </c:pt>
                <c:pt idx="4">
                  <c:v>7.4</c:v>
                </c:pt>
                <c:pt idx="5">
                  <c:v>0</c:v>
                </c:pt>
                <c:pt idx="6">
                  <c:v>0</c:v>
                </c:pt>
                <c:pt idx="7">
                  <c:v>14.8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Психотерапевтическая поддержка</c:v>
                </c:pt>
              </c:strCache>
            </c:strRef>
          </c:tx>
          <c:spPr>
            <a:effectLst>
              <a:glow rad="25400">
                <a:schemeClr val="accent1">
                  <a:alpha val="40000"/>
                </a:schemeClr>
              </a:glow>
            </a:effectLst>
          </c:spPr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Лист1!$A$2:$A$9</c:f>
              <c:strCache>
                <c:ptCount val="8"/>
                <c:pt idx="0">
                  <c:v>Телефонные звонки</c:v>
                </c:pt>
                <c:pt idx="1">
                  <c:v>Видео-звонки</c:v>
                </c:pt>
                <c:pt idx="2">
                  <c:v>СМС-переписка</c:v>
                </c:pt>
                <c:pt idx="3">
                  <c:v>e-mail переписка</c:v>
                </c:pt>
                <c:pt idx="4">
                  <c:v>Сайты пациентов</c:v>
                </c:pt>
                <c:pt idx="5">
                  <c:v>Сайты профессионалов</c:v>
                </c:pt>
                <c:pt idx="6">
                  <c:v>Сайты клиник и центров</c:v>
                </c:pt>
                <c:pt idx="7">
                  <c:v>Не применяю</c:v>
                </c:pt>
              </c:strCache>
            </c:strRef>
          </c:cat>
          <c:val>
            <c:numRef>
              <c:f>Лист1!$E$2:$E$9</c:f>
              <c:numCache>
                <c:formatCode>General</c:formatCode>
                <c:ptCount val="8"/>
                <c:pt idx="0">
                  <c:v>40.700000000000003</c:v>
                </c:pt>
                <c:pt idx="1">
                  <c:v>59.3</c:v>
                </c:pt>
                <c:pt idx="2">
                  <c:v>14.8</c:v>
                </c:pt>
                <c:pt idx="3">
                  <c:v>33.299999999999997</c:v>
                </c:pt>
                <c:pt idx="4">
                  <c:v>3.7</c:v>
                </c:pt>
                <c:pt idx="5">
                  <c:v>11.1</c:v>
                </c:pt>
                <c:pt idx="6">
                  <c:v>0</c:v>
                </c:pt>
                <c:pt idx="7">
                  <c:v>25.9</c:v>
                </c:pt>
              </c:numCache>
            </c:numRef>
          </c:val>
        </c:ser>
        <c:dLbls/>
        <c:axId val="134435968"/>
        <c:axId val="134437504"/>
      </c:barChart>
      <c:catAx>
        <c:axId val="1344359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4437504"/>
        <c:crosses val="autoZero"/>
        <c:auto val="1"/>
        <c:lblAlgn val="ctr"/>
        <c:lblOffset val="100"/>
      </c:catAx>
      <c:valAx>
        <c:axId val="134437504"/>
        <c:scaling>
          <c:orientation val="minMax"/>
        </c:scaling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tickLblPos val="nextTo"/>
        <c:crossAx val="134435968"/>
        <c:crosses val="autoZero"/>
        <c:crossBetween val="between"/>
      </c:valAx>
      <c:spPr>
        <a:ln>
          <a:noFill/>
        </a:ln>
        <a:scene3d>
          <a:camera prst="orthographicFront"/>
          <a:lightRig rig="threePt" dir="t"/>
        </a:scene3d>
        <a:sp3d>
          <a:bevelT w="190500" h="38100"/>
        </a:sp3d>
      </c:spPr>
    </c:plotArea>
    <c:legend>
      <c:legendPos val="t"/>
      <c:layout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1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/>
              <a:t>Противопоказания </a:t>
            </a:r>
            <a:r>
              <a:rPr lang="ru-RU" b="1" dirty="0"/>
              <a:t>для дистанционной помощи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противопоказания для дистанционной помощи</c:v>
                </c:pt>
              </c:strCache>
            </c:strRef>
          </c:tx>
          <c:dPt>
            <c:idx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Параноидная симптоматика</c:v>
                </c:pt>
                <c:pt idx="1">
                  <c:v>Химическая зависимость</c:v>
                </c:pt>
                <c:pt idx="2">
                  <c:v>Парасуицдиальное поведение</c:v>
                </c:pt>
                <c:pt idx="3">
                  <c:v>Интеллектуально-мнестические расстройства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33.299999999999997</c:v>
                </c:pt>
                <c:pt idx="1">
                  <c:v>7.4</c:v>
                </c:pt>
                <c:pt idx="2">
                  <c:v>55.6</c:v>
                </c:pt>
                <c:pt idx="3">
                  <c:v>1.2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Показания для дистанционной помощи</a:t>
            </a:r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Показания для дистанционной помощи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аффективные расстройства</c:v>
                </c:pt>
                <c:pt idx="1">
                  <c:v>тревожые расстройства </c:v>
                </c:pt>
                <c:pt idx="2">
                  <c:v>ипохондрические расстройства</c:v>
                </c:pt>
                <c:pt idx="3">
                  <c:v>когнитивные нарушения без снижения интеллекта</c:v>
                </c:pt>
                <c:pt idx="4">
                  <c:v>нарушения поведения</c:v>
                </c:pt>
                <c:pt idx="5">
                  <c:v>расстройства пищевого поведения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33.299999999999997</c:v>
                </c:pt>
                <c:pt idx="1">
                  <c:v>29.6</c:v>
                </c:pt>
                <c:pt idx="2">
                  <c:v>18.5</c:v>
                </c:pt>
                <c:pt idx="3">
                  <c:v>11.1</c:v>
                </c:pt>
                <c:pt idx="4">
                  <c:v>3.7</c:v>
                </c:pt>
                <c:pt idx="5">
                  <c:v>3.7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6675369403399597"/>
          <c:y val="0"/>
          <c:w val="0.51208199088990092"/>
          <c:h val="0.7797504646725862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12700"/>
            </a:effectLst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Лист1!$A$2:$A$11</c:f>
              <c:strCache>
                <c:ptCount val="10"/>
                <c:pt idx="0">
                  <c:v>Релаксация</c:v>
                </c:pt>
                <c:pt idx="1">
                  <c:v>Преодоление панических атак</c:v>
                </c:pt>
                <c:pt idx="2">
                  <c:v>Преодоление тяги к психоактивным веществам</c:v>
                </c:pt>
                <c:pt idx="3">
                  <c:v>Формирование ЗОЖ (счетчик калорий, тренировки и тд)</c:v>
                </c:pt>
                <c:pt idx="4">
                  <c:v>Формирование оптимистического настроя</c:v>
                </c:pt>
                <c:pt idx="5">
                  <c:v>Медитативные практики</c:v>
                </c:pt>
                <c:pt idx="6">
                  <c:v>Скриниг фона настроения</c:v>
                </c:pt>
                <c:pt idx="7">
                  <c:v>Аутотренинги</c:v>
                </c:pt>
                <c:pt idx="8">
                  <c:v>Интеллектуально-мнестические тренинги</c:v>
                </c:pt>
                <c:pt idx="9">
                  <c:v>Впервые слышу о таком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14.3</c:v>
                </c:pt>
                <c:pt idx="1">
                  <c:v>21.4</c:v>
                </c:pt>
                <c:pt idx="2">
                  <c:v>7.1</c:v>
                </c:pt>
                <c:pt idx="3">
                  <c:v>21.4</c:v>
                </c:pt>
                <c:pt idx="4">
                  <c:v>0</c:v>
                </c:pt>
                <c:pt idx="5">
                  <c:v>14.3</c:v>
                </c:pt>
                <c:pt idx="6">
                  <c:v>7.1</c:v>
                </c:pt>
                <c:pt idx="7">
                  <c:v>0</c:v>
                </c:pt>
                <c:pt idx="8">
                  <c:v>14.3</c:v>
                </c:pt>
                <c:pt idx="9">
                  <c:v>57.1</c:v>
                </c:pt>
              </c:numCache>
            </c:numRef>
          </c:val>
        </c:ser>
        <c:dLbls/>
        <c:axId val="141751040"/>
        <c:axId val="141752576"/>
      </c:barChart>
      <c:catAx>
        <c:axId val="141751040"/>
        <c:scaling>
          <c:orientation val="minMax"/>
        </c:scaling>
        <c:axPos val="l"/>
        <c:numFmt formatCode="General" sourceLinked="0"/>
        <c:tickLblPos val="nextTo"/>
        <c:crossAx val="141752576"/>
        <c:crosses val="autoZero"/>
        <c:auto val="1"/>
        <c:lblAlgn val="ctr"/>
        <c:lblOffset val="100"/>
      </c:catAx>
      <c:valAx>
        <c:axId val="141752576"/>
        <c:scaling>
          <c:orientation val="minMax"/>
        </c:scaling>
        <c:axPos val="b"/>
        <c:majorGridlines/>
        <c:numFmt formatCode="General" sourceLinked="1"/>
        <c:tickLblPos val="nextTo"/>
        <c:crossAx val="141751040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1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Мобильные приложения = устройству</a:t>
            </a:r>
            <a:r>
              <a:rPr lang="ru-RU" sz="1400" b="1" baseline="0" dirty="0" smtClean="0"/>
              <a:t> медицинского назначения? </a:t>
            </a:r>
            <a:endParaRPr lang="ru-RU" sz="1400" b="1" dirty="0"/>
          </a:p>
        </c:rich>
      </c:tx>
      <c:layout/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lt1"/>
            </a:solidFill>
            <a:ln w="25400" cap="flat" cmpd="sng" algn="ctr">
              <a:solidFill>
                <a:schemeClr val="accent2"/>
              </a:solidFill>
              <a:prstDash val="solid"/>
            </a:ln>
            <a:effectLst/>
          </c:spPr>
          <c:explosion val="4"/>
          <c:dPt>
            <c:idx val="0"/>
          </c:dPt>
          <c:dPt>
            <c:idx val="1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Нуждаются </a:t>
            </a:r>
            <a:r>
              <a:rPr lang="ru-RU" sz="1400" b="1" dirty="0"/>
              <a:t>ли технологии </a:t>
            </a:r>
            <a:r>
              <a:rPr lang="ru-RU" sz="1400" b="1" dirty="0" err="1"/>
              <a:t>mHealth</a:t>
            </a:r>
            <a:r>
              <a:rPr lang="ru-RU" sz="1400" b="1" dirty="0"/>
              <a:t> </a:t>
            </a:r>
            <a:endParaRPr lang="ru-RU" sz="1400" b="1" dirty="0" smtClean="0"/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 smtClean="0"/>
              <a:t>в апробации</a:t>
            </a:r>
            <a:r>
              <a:rPr lang="ru-RU" sz="1400" b="1" baseline="0" dirty="0" smtClean="0"/>
              <a:t> и</a:t>
            </a:r>
            <a:r>
              <a:rPr lang="ru-RU" sz="1400" b="1" dirty="0" smtClean="0"/>
              <a:t> </a:t>
            </a:r>
            <a:r>
              <a:rPr lang="ru-RU" sz="1400" b="1" dirty="0" err="1"/>
              <a:t>валидизации</a:t>
            </a:r>
            <a:r>
              <a:rPr lang="ru-RU" sz="1400" b="1" dirty="0"/>
              <a:t> </a:t>
            </a:r>
          </a:p>
        </c:rich>
      </c:tx>
      <c:layout>
        <c:manualLayout>
          <c:xMode val="edge"/>
          <c:yMode val="edge"/>
          <c:x val="0.11652436221683402"/>
          <c:y val="3.4311581120616212E-2"/>
        </c:manualLayout>
      </c:layout>
      <c:spPr>
        <a:noFill/>
        <a:ln>
          <a:noFill/>
        </a:ln>
        <a:effectLst/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нуждаются ли технологии mHealth в апробации, валидизации и др процедурах в рамках доказательной медицны?</c:v>
                </c:pt>
              </c:strCache>
            </c:strRef>
          </c:tx>
          <c:explosion val="7"/>
          <c:dPt>
            <c:idx val="0"/>
            <c:explosion val="15"/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</c:dPt>
          <c:dPt>
            <c:idx val="1"/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85.7</c:v>
                </c:pt>
                <c:pt idx="1">
                  <c:v>14.3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0.41373</cdr:x>
      <cdr:y>0.72843</cdr:y>
    </cdr:from>
    <cdr:to>
      <cdr:x>0.47583</cdr:x>
      <cdr:y>0.90726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396281" y="1658537"/>
          <a:ext cx="509774" cy="407173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away.php?to=http://app.appsgeyser.com/4007989/%D0%A8%D0%BA%D0%B0%D0%BB%D1%8B%20%D0%BE%D1%86%D0%B5%D0%BD%D0%BA%D0%B8%20%D0%B4%D0%B5%D0%BF%D1%80%D0%B5%D1%81%D1%81%D0%B8%D0%B8%20%D0%B8%20%D1%82%D1%80%D0%B5%D0%B2%D0%BE%D0%B3%D0%B8" TargetMode="External"/><Relationship Id="rId3" Type="http://schemas.openxmlformats.org/officeDocument/2006/relationships/hyperlink" Target="https://vk.com/away.php?to=http://app.appsgeyser.com/3688882/%D8%EF%E0%F0%E3%E0%EB%EA%E0" TargetMode="External"/><Relationship Id="rId7" Type="http://schemas.openxmlformats.org/officeDocument/2006/relationships/hyperlink" Target="https://vk.com/away.php?to=http://app.appsgeyser.com/3711726/%D8%EA%E0%EB%FB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k.com/away.php?to=http://app.appsgeyser.com/3710872/%D8%EA%E0%EB%FB" TargetMode="External"/><Relationship Id="rId5" Type="http://schemas.openxmlformats.org/officeDocument/2006/relationships/hyperlink" Target="https://vk.com/away.php?to=http://app.appsgeyser.com/3703791/%D8%EA%E0%EB%FB" TargetMode="External"/><Relationship Id="rId4" Type="http://schemas.openxmlformats.org/officeDocument/2006/relationships/hyperlink" Target="https://vk.com/away.php?to=http://app.appsgeyser.com/3682565/ComaScales" TargetMode="External"/><Relationship Id="rId9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B%D0%B0%D1%86%D0%B5%D0%B1%D0%BE" TargetMode="External"/><Relationship Id="rId2" Type="http://schemas.openxmlformats.org/officeDocument/2006/relationships/hyperlink" Target="https://ru.wikipedia.org/wiki/%D0%A1%D0%BB%D0%B5%D0%BF%D0%BE%D0%B9_%D0%BC%D0%B5%D1%82%D0%BE%D0%B4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ru.wikipedia.org/wiki/%D0%A0%D0%B0%D0%BD%D0%B4%D0%BE%D0%BC%D0%B8%D0%B7%D0%B8%D1%80%D0%BE%D0%B2%D0%B0%D0%BD%D0%BD%D0%BE%D0%B5_%D0%BA%D0%BE%D0%BD%D1%82%D1%80%D0%BE%D0%BB%D0%B8%D1%80%D1%83%D0%B5%D0%BC%D0%BE%D0%B5_%D0%B8%D1%81%D0%BF%D1%8B%D1%82%D0%B0%D0%BD%D0%B8%D0%B5" TargetMode="External"/><Relationship Id="rId4" Type="http://schemas.openxmlformats.org/officeDocument/2006/relationships/hyperlink" Target="https://ru.wikipedia.org/wiki/%D0%9C%D0%B5%D1%82%D0%B0-%D0%B0%D0%BD%D0%B0%D0%BB%D0%B8%D0%B7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988840"/>
            <a:ext cx="8496944" cy="1656184"/>
          </a:xfrm>
        </p:spPr>
        <p:txBody>
          <a:bodyPr anchor="t">
            <a:noAutofit/>
          </a:bodyPr>
          <a:lstStyle/>
          <a:p>
            <a:r>
              <a:rPr lang="ru-RU" sz="2800" b="1" dirty="0" smtClean="0"/>
              <a:t>Информационно-коммуникационные технологии в сфере охраны психического </a:t>
            </a:r>
            <a:r>
              <a:rPr lang="ru-RU" sz="2800" b="1" dirty="0" smtClean="0"/>
              <a:t>здоровья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50296"/>
            <a:ext cx="6048672" cy="982960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Захарова Наталья Вячеславовна </a:t>
            </a:r>
          </a:p>
          <a:p>
            <a:pPr algn="l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ассистент кафедры психиатрии и медицинской психологии РНИМУ им. Н.И. Пирогова</a:t>
            </a:r>
          </a:p>
          <a:p>
            <a:pPr algn="l"/>
            <a:r>
              <a:rPr lang="ru-RU" sz="1800" b="1" dirty="0" smtClean="0">
                <a:solidFill>
                  <a:schemeClr val="accent1">
                    <a:lumMod val="75000"/>
                  </a:schemeClr>
                </a:solidFill>
              </a:rPr>
              <a:t>к.м.н.</a:t>
            </a:r>
            <a:endParaRPr lang="ru-RU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60240" y="4046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t"/>
            <a:r>
              <a:rPr lang="ru-RU" b="1">
                <a:solidFill>
                  <a:srgbClr val="ED1C24"/>
                </a:solidFill>
                <a:latin typeface="Arial" charset="0"/>
              </a:rPr>
              <a:t>13-й Международный форум "MedSoft-2017"</a:t>
            </a:r>
            <a:endParaRPr lang="ru-RU" b="1" i="0">
              <a:solidFill>
                <a:srgbClr val="ED1C24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Результаты </a:t>
            </a:r>
            <a:r>
              <a:rPr lang="en-US" sz="1800" b="1" dirty="0"/>
              <a:t>on-line</a:t>
            </a:r>
            <a:r>
              <a:rPr lang="ru-RU" sz="1800" b="1" dirty="0"/>
              <a:t> опроса врачей-психиатров </a:t>
            </a:r>
            <a:r>
              <a:rPr lang="en-US" sz="1800" b="1" dirty="0"/>
              <a:t>(n= 56)</a:t>
            </a:r>
            <a:br>
              <a:rPr lang="en-US" sz="1800" b="1" dirty="0"/>
            </a:br>
            <a:r>
              <a:rPr lang="ru-RU" sz="1800" b="1" dirty="0"/>
              <a:t>(г. Москва, стаж 3-16 лет, ср возраст 34,2 года) </a:t>
            </a:r>
            <a:br>
              <a:rPr lang="ru-RU" sz="1800" b="1" dirty="0"/>
            </a:br>
            <a:r>
              <a:rPr lang="ru-RU" sz="1800" b="1" dirty="0"/>
              <a:t>Применение методов дистанционного оказания помощи </a:t>
            </a:r>
            <a:endParaRPr lang="ru-RU" sz="1800" dirty="0"/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00560117"/>
              </p:ext>
            </p:extLst>
          </p:nvPr>
        </p:nvGraphicFramePr>
        <p:xfrm>
          <a:off x="457200" y="1739949"/>
          <a:ext cx="3826768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632348675"/>
              </p:ext>
            </p:extLst>
          </p:nvPr>
        </p:nvGraphicFramePr>
        <p:xfrm>
          <a:off x="4644008" y="1700808"/>
          <a:ext cx="4104456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4567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Результаты </a:t>
            </a:r>
            <a:r>
              <a:rPr lang="en-US" sz="1800" b="1" dirty="0"/>
              <a:t>on-line</a:t>
            </a:r>
            <a:r>
              <a:rPr lang="ru-RU" sz="1800" b="1" dirty="0"/>
              <a:t> опроса врачей-психиатров </a:t>
            </a:r>
            <a:r>
              <a:rPr lang="en-US" sz="1800" b="1" dirty="0"/>
              <a:t>(n= 56)</a:t>
            </a:r>
            <a:br>
              <a:rPr lang="en-US" sz="1800" b="1" dirty="0"/>
            </a:br>
            <a:r>
              <a:rPr lang="ru-RU" sz="1800" b="1" dirty="0"/>
              <a:t>(г. Москва, стаж 3-16 лет, ср возраст 34,2 года) </a:t>
            </a:r>
            <a:br>
              <a:rPr lang="ru-RU" sz="1800" b="1" dirty="0"/>
            </a:br>
            <a:r>
              <a:rPr lang="ru-RU" sz="1800" b="1" dirty="0"/>
              <a:t>Применение методов дистанционного оказания помощи 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xmlns="" val="1750766606"/>
              </p:ext>
            </p:extLst>
          </p:nvPr>
        </p:nvGraphicFramePr>
        <p:xfrm>
          <a:off x="467544" y="1682551"/>
          <a:ext cx="8208912" cy="239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xmlns="" val="1475999417"/>
              </p:ext>
            </p:extLst>
          </p:nvPr>
        </p:nvGraphicFramePr>
        <p:xfrm>
          <a:off x="467544" y="3789040"/>
          <a:ext cx="3312368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xmlns="" val="278605210"/>
              </p:ext>
            </p:extLst>
          </p:nvPr>
        </p:nvGraphicFramePr>
        <p:xfrm>
          <a:off x="4860032" y="3942184"/>
          <a:ext cx="3672408" cy="2871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>
            <a:off x="0" y="378904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339752" y="1268760"/>
            <a:ext cx="4990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Мобильные приложения в сфере </a:t>
            </a:r>
            <a:r>
              <a:rPr lang="en-US" dirty="0" smtClean="0"/>
              <a:t>Mental Health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0"/>
            <a:ext cx="5256584" cy="1052736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Разработки команды 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/>
              <a:t>Психиатрия и </a:t>
            </a:r>
            <a:r>
              <a:rPr lang="ru-RU" sz="2000" dirty="0" err="1" smtClean="0"/>
              <a:t>нейронауки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0788" y="982274"/>
            <a:ext cx="2259004" cy="308454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908720"/>
            <a:ext cx="64442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ВАЛИДИЗИРОВАННЫЕ </a:t>
            </a:r>
            <a:r>
              <a:rPr lang="ru-RU" sz="1200" dirty="0" smtClean="0"/>
              <a:t>МЕТОДИКИ В ФОРМАТЕ МОБИЛЬНЫХ ПРИЛОЖЕНИЙ</a:t>
            </a:r>
            <a:endParaRPr lang="ru-RU" sz="1200" dirty="0"/>
          </a:p>
          <a:p>
            <a:pPr marL="285750" indent="-285750">
              <a:buAutoNum type="romanUcParenR"/>
            </a:pPr>
            <a:endParaRPr lang="ru-RU" sz="1200" dirty="0" smtClean="0">
              <a:solidFill>
                <a:srgbClr val="000000"/>
              </a:solidFill>
              <a:latin typeface="-apple-system" charset="0"/>
            </a:endParaRPr>
          </a:p>
          <a:p>
            <a:pPr marL="285750" indent="-285750">
              <a:buAutoNum type="romanUcParenR"/>
            </a:pP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Приложение 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для </a:t>
            </a:r>
            <a:r>
              <a:rPr lang="ru-RU" sz="1200" dirty="0" err="1">
                <a:solidFill>
                  <a:srgbClr val="000000"/>
                </a:solidFill>
                <a:latin typeface="-apple-system" charset="0"/>
              </a:rPr>
              <a:t>Android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 с небольшой шпаргалкой по неврологии. </a:t>
            </a:r>
            <a:br>
              <a:rPr lang="ru-RU" sz="1200" dirty="0">
                <a:solidFill>
                  <a:srgbClr val="000000"/>
                </a:solidFill>
                <a:latin typeface="-apple-system" charset="0"/>
              </a:rPr>
            </a:br>
            <a:r>
              <a:rPr lang="ru-RU" sz="1200" dirty="0">
                <a:solidFill>
                  <a:srgbClr val="2A5885"/>
                </a:solidFill>
                <a:latin typeface="-apple-system" charset="0"/>
                <a:hlinkClick r:id="rId3"/>
              </a:rPr>
              <a:t>http://</a:t>
            </a:r>
            <a:r>
              <a:rPr lang="ru-RU" sz="1200" dirty="0" smtClean="0">
                <a:solidFill>
                  <a:srgbClr val="2A5885"/>
                </a:solidFill>
                <a:latin typeface="-apple-system" charset="0"/>
                <a:hlinkClick r:id="rId3"/>
              </a:rPr>
              <a:t>app.appsgeyser.com/3688882/Шпаргалка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-apple-system" charset="0"/>
              </a:rPr>
            </a:b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1. Топическая диагностика, </a:t>
            </a: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2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. </a:t>
            </a:r>
            <a:r>
              <a:rPr lang="ru-RU" sz="1200" dirty="0" err="1" smtClean="0">
                <a:solidFill>
                  <a:srgbClr val="000000"/>
                </a:solidFill>
                <a:latin typeface="-apple-system" charset="0"/>
              </a:rPr>
              <a:t>Нейровизуализация</a:t>
            </a: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, 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/>
            </a:r>
            <a:br>
              <a:rPr lang="ru-RU" sz="1200" dirty="0">
                <a:solidFill>
                  <a:srgbClr val="000000"/>
                </a:solidFill>
                <a:latin typeface="-apple-system" charset="0"/>
              </a:rPr>
            </a:b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3. </a:t>
            </a:r>
            <a:r>
              <a:rPr lang="ru-RU" sz="1200" dirty="0" err="1">
                <a:solidFill>
                  <a:srgbClr val="000000"/>
                </a:solidFill>
                <a:latin typeface="-apple-system" charset="0"/>
              </a:rPr>
              <a:t>Нейромедиаторные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 синдромы, включающие в себя: </a:t>
            </a:r>
            <a:br>
              <a:rPr lang="ru-RU" sz="1200" dirty="0">
                <a:solidFill>
                  <a:srgbClr val="000000"/>
                </a:solidFill>
                <a:latin typeface="-apple-system" charset="0"/>
              </a:rPr>
            </a:b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4. О</a:t>
            </a: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бщая 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информация по </a:t>
            </a: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заболеваниям. </a:t>
            </a:r>
          </a:p>
          <a:p>
            <a:pPr marL="285750" indent="-285750">
              <a:buAutoNum type="romanUcParenR"/>
            </a:pP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Н</a:t>
            </a: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абор из 11 шкал 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диагностики бессознательных состояний с автоматическим подсчетом результатов. </a:t>
            </a:r>
            <a:br>
              <a:rPr lang="ru-RU" sz="1200" dirty="0">
                <a:solidFill>
                  <a:srgbClr val="000000"/>
                </a:solidFill>
                <a:latin typeface="-apple-system" charset="0"/>
              </a:rPr>
            </a:b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 </a:t>
            </a:r>
            <a:r>
              <a:rPr lang="ru-RU" sz="1200" dirty="0">
                <a:solidFill>
                  <a:srgbClr val="2A5885"/>
                </a:solidFill>
                <a:latin typeface="-apple-system" charset="0"/>
                <a:hlinkClick r:id="rId4"/>
              </a:rPr>
              <a:t>http://</a:t>
            </a:r>
            <a:r>
              <a:rPr lang="ru-RU" sz="1200" dirty="0" smtClean="0">
                <a:solidFill>
                  <a:srgbClr val="2A5885"/>
                </a:solidFill>
                <a:latin typeface="-apple-system" charset="0"/>
                <a:hlinkClick r:id="rId4"/>
              </a:rPr>
              <a:t>app.appsgeyser.com/3682565/ComaScale</a:t>
            </a:r>
            <a:endParaRPr lang="ru-RU" sz="1200" dirty="0" smtClean="0">
              <a:solidFill>
                <a:srgbClr val="2A5885"/>
              </a:solidFill>
              <a:latin typeface="-apple-system" charset="0"/>
            </a:endParaRPr>
          </a:p>
          <a:p>
            <a:pPr marL="285750" indent="-285750">
              <a:buAutoNum type="romanUcParenR"/>
            </a:pP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 Набор из 8 шкал 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для работы с ишемическим инсультом и субарахноидальным кровоизлиянием </a:t>
            </a:r>
            <a:br>
              <a:rPr lang="ru-RU" sz="1200" dirty="0">
                <a:solidFill>
                  <a:srgbClr val="000000"/>
                </a:solidFill>
                <a:latin typeface="-apple-system" charset="0"/>
              </a:rPr>
            </a:br>
            <a:r>
              <a:rPr lang="ru-RU" sz="1200" dirty="0">
                <a:solidFill>
                  <a:srgbClr val="2A5885"/>
                </a:solidFill>
                <a:latin typeface="-apple-system" charset="0"/>
                <a:hlinkClick r:id="rId5"/>
              </a:rPr>
              <a:t>http://app.appsgeyser.com/3703791/Шкалы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 </a:t>
            </a:r>
            <a:endParaRPr lang="ru-RU" sz="1200" dirty="0" smtClean="0">
              <a:solidFill>
                <a:srgbClr val="000000"/>
              </a:solidFill>
              <a:latin typeface="-apple-system" charset="0"/>
            </a:endParaRPr>
          </a:p>
          <a:p>
            <a:pPr marL="285750" indent="-285750">
              <a:buAutoNum type="romanUcParenR"/>
            </a:pP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Шкалы 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когнитивных расстройств </a:t>
            </a:r>
            <a:br>
              <a:rPr lang="ru-RU" sz="1200" dirty="0">
                <a:solidFill>
                  <a:srgbClr val="000000"/>
                </a:solidFill>
                <a:latin typeface="-apple-system" charset="0"/>
              </a:rPr>
            </a:br>
            <a:r>
              <a:rPr lang="ru-RU" sz="1200" dirty="0">
                <a:solidFill>
                  <a:srgbClr val="2A5885"/>
                </a:solidFill>
                <a:latin typeface="-apple-system" charset="0"/>
                <a:hlinkClick r:id="rId6"/>
              </a:rPr>
              <a:t>http://app.appsgeyser.com/3710872/Шкалы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 </a:t>
            </a:r>
            <a:endParaRPr lang="ru-RU" sz="1200" dirty="0" smtClean="0">
              <a:solidFill>
                <a:srgbClr val="000000"/>
              </a:solidFill>
              <a:latin typeface="-apple-system" charset="0"/>
            </a:endParaRPr>
          </a:p>
          <a:p>
            <a:pPr marL="285750" indent="-285750">
              <a:buAutoNum type="romanUcParenR"/>
            </a:pP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Шкалы 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оценки нарушений сна </a:t>
            </a:r>
            <a:br>
              <a:rPr lang="ru-RU" sz="1200" dirty="0">
                <a:solidFill>
                  <a:srgbClr val="000000"/>
                </a:solidFill>
                <a:latin typeface="-apple-system" charset="0"/>
              </a:rPr>
            </a:br>
            <a:r>
              <a:rPr lang="ru-RU" sz="1200" dirty="0">
                <a:solidFill>
                  <a:srgbClr val="2A5885"/>
                </a:solidFill>
                <a:latin typeface="-apple-system" charset="0"/>
                <a:hlinkClick r:id="rId7"/>
              </a:rPr>
              <a:t>http://app.appsgeyser.com/3711726/Шкалы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 </a:t>
            </a:r>
            <a:endParaRPr lang="ru-RU" sz="1200" dirty="0" smtClean="0">
              <a:solidFill>
                <a:srgbClr val="000000"/>
              </a:solidFill>
              <a:latin typeface="-apple-system" charset="0"/>
            </a:endParaRPr>
          </a:p>
          <a:p>
            <a:pPr marL="285750" indent="-285750">
              <a:buAutoNum type="romanUcParenR"/>
            </a:pPr>
            <a:r>
              <a:rPr lang="ru-RU" sz="1200" dirty="0" smtClean="0">
                <a:solidFill>
                  <a:srgbClr val="000000"/>
                </a:solidFill>
                <a:latin typeface="-apple-system" charset="0"/>
              </a:rPr>
              <a:t>Набор 13 шкал для </a:t>
            </a:r>
            <a:r>
              <a:rPr lang="ru-RU" sz="1200" dirty="0">
                <a:solidFill>
                  <a:srgbClr val="000000"/>
                </a:solidFill>
                <a:latin typeface="-apple-system" charset="0"/>
              </a:rPr>
              <a:t>оценки депрессии и тревоги</a:t>
            </a:r>
            <a:br>
              <a:rPr lang="ru-RU" sz="1200" dirty="0">
                <a:solidFill>
                  <a:srgbClr val="000000"/>
                </a:solidFill>
                <a:latin typeface="-apple-system" charset="0"/>
              </a:rPr>
            </a:br>
            <a:r>
              <a:rPr lang="ru-RU" sz="1200" dirty="0">
                <a:solidFill>
                  <a:srgbClr val="2A5885"/>
                </a:solidFill>
                <a:latin typeface="-apple-system" charset="0"/>
                <a:hlinkClick r:id="rId8" tooltip="http://app.appsgeyser.com/4007989/Шкалы оценки депрессии и тревоги"/>
              </a:rPr>
              <a:t>http://app.appsgeyser.com/4007989/Шкалы оценки депрес</a:t>
            </a:r>
            <a:r>
              <a:rPr lang="ru-RU" sz="1200" dirty="0" smtClean="0">
                <a:solidFill>
                  <a:srgbClr val="2A5885"/>
                </a:solidFill>
                <a:latin typeface="-apple-system" charset="0"/>
                <a:hlinkClick r:id="rId8" tooltip="http://app.appsgeyser.com/4007989/Шкалы оценки депрессии и тревоги"/>
              </a:rPr>
              <a:t>..</a:t>
            </a:r>
            <a:endParaRPr lang="ru-RU" sz="1200" dirty="0" smtClean="0">
              <a:solidFill>
                <a:srgbClr val="2A5885"/>
              </a:solidFill>
              <a:latin typeface="-apple-system" charset="0"/>
            </a:endParaRPr>
          </a:p>
          <a:p>
            <a:pPr marL="400050" indent="-400050">
              <a:buAutoNum type="romanUcParenR"/>
            </a:pPr>
            <a:endParaRPr lang="ru-RU" sz="1200" dirty="0">
              <a:solidFill>
                <a:srgbClr val="2A5885"/>
              </a:solidFill>
              <a:latin typeface="-apple-system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3968" y="548680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Коровин А., </a:t>
            </a:r>
            <a:r>
              <a:rPr lang="ru-RU" sz="1400" dirty="0" err="1" smtClean="0"/>
              <a:t>Алмазова</a:t>
            </a:r>
            <a:r>
              <a:rPr lang="ru-RU" sz="1400" dirty="0" smtClean="0"/>
              <a:t> Т., Касьянов Е., 2016</a:t>
            </a:r>
            <a:endParaRPr lang="ru-RU" sz="1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7504" y="4566137"/>
            <a:ext cx="3437160" cy="21752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43729" y="5025950"/>
            <a:ext cx="3812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Приложение «</a:t>
            </a:r>
            <a:r>
              <a:rPr lang="ru-RU" dirty="0" err="1" smtClean="0"/>
              <a:t>Антипаника</a:t>
            </a:r>
            <a:r>
              <a:rPr lang="ru-RU" dirty="0" smtClean="0"/>
              <a:t>» - 2016 </a:t>
            </a:r>
          </a:p>
          <a:p>
            <a:r>
              <a:rPr lang="ru-RU" dirty="0" smtClean="0"/>
              <a:t>Институт креативной психологии</a:t>
            </a:r>
          </a:p>
          <a:p>
            <a:r>
              <a:rPr lang="ru-RU" dirty="0" smtClean="0"/>
              <a:t>Союз охраны психического здоровья</a:t>
            </a:r>
            <a:endParaRPr lang="ru-RU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450912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45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1427" y="-128970"/>
            <a:ext cx="9382838" cy="55317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96952"/>
            <a:ext cx="7216212" cy="42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481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Рамочное моделирование организации оказания помощи </a:t>
            </a:r>
            <a:r>
              <a:rPr lang="ru-RU" sz="2400" dirty="0" err="1" smtClean="0"/>
              <a:t>mHealth</a:t>
            </a:r>
            <a:r>
              <a:rPr lang="ru-RU" sz="2400" dirty="0" smtClean="0"/>
              <a:t> и удаленному мониторингу пациентов в сфере охраны психического здоровья  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smtClean="0"/>
              <a:t>Жесткие требования к сохранению конфиденциальности информации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Значимый опыт специалистов (стаж по специализации не менее 3-5 лет) 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Первичная апробация на пациентах с нетяжелыми формами патологии и сохранением критики с состоянию</a:t>
            </a:r>
          </a:p>
          <a:p>
            <a:pPr marL="514350" indent="-514350">
              <a:buAutoNum type="arabicPeriod"/>
            </a:pPr>
            <a:r>
              <a:rPr lang="ru-RU" dirty="0" smtClean="0"/>
              <a:t>Оформление информированного согласия пациентов на получение удаленной помощи (видео-запись, письменное)</a:t>
            </a:r>
          </a:p>
          <a:p>
            <a:pPr marL="514350" indent="-514350">
              <a:buAutoNum type="arabicPeriod"/>
            </a:pPr>
            <a:r>
              <a:rPr lang="ru-RU" dirty="0" smtClean="0"/>
              <a:t>Дневники самонаблюдений пациента (с унифицированными психометрическими инструментами)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Интеграция с лабораторной службой (</a:t>
            </a:r>
            <a:r>
              <a:rPr lang="ru-RU" dirty="0" err="1" smtClean="0"/>
              <a:t>психофармакогенетика</a:t>
            </a:r>
            <a:r>
              <a:rPr lang="ru-RU" dirty="0" smtClean="0"/>
              <a:t>, контроль концентрации препарата в крови, мониторинг нежелательных явлений и пр.)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Возможность быстрой обратной связи и оповещения в случае критического изменения состояния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Возможность преемственности помощи – амбулаторной и стационарной службы</a:t>
            </a:r>
          </a:p>
          <a:p>
            <a:pPr marL="514350" indent="-514350">
              <a:buAutoNum type="arabicPeriod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Пример </a:t>
            </a:r>
            <a:r>
              <a:rPr lang="ru-RU" sz="2000" dirty="0"/>
              <a:t>м</a:t>
            </a:r>
            <a:r>
              <a:rPr lang="ru-RU" sz="2000" dirty="0" smtClean="0"/>
              <a:t>аршрутизации пациента </a:t>
            </a:r>
            <a:br>
              <a:rPr lang="ru-RU" sz="2000" dirty="0" smtClean="0"/>
            </a:br>
            <a:r>
              <a:rPr lang="ru-RU" sz="2000" dirty="0" smtClean="0"/>
              <a:t>при удаленном мониторинге состояния </a:t>
            </a:r>
            <a:br>
              <a:rPr lang="ru-RU" sz="2000" dirty="0" smtClean="0"/>
            </a:br>
            <a:r>
              <a:rPr lang="ru-RU" sz="2000" dirty="0" smtClean="0"/>
              <a:t>с применением методов </a:t>
            </a:r>
            <a:r>
              <a:rPr lang="ru-RU" sz="2000" dirty="0" err="1" smtClean="0"/>
              <a:t>психофармакогенетики</a:t>
            </a:r>
            <a:endParaRPr lang="ru-RU" sz="2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1340768"/>
            <a:ext cx="5256584" cy="79208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Первичное звено медицинской помощи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951360" y="4796966"/>
            <a:ext cx="2108471" cy="147603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Система помощи принятия решений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4797152"/>
            <a:ext cx="1872208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Лаборатория </a:t>
            </a:r>
            <a:r>
              <a:rPr lang="ru-RU" sz="1600" dirty="0" smtClean="0"/>
              <a:t>ПЦР – </a:t>
            </a:r>
            <a:r>
              <a:rPr lang="ru-RU" sz="1600" dirty="0" err="1" smtClean="0"/>
              <a:t>генотипирование</a:t>
            </a:r>
            <a:r>
              <a:rPr lang="ru-RU" sz="1600" dirty="0" smtClean="0"/>
              <a:t> эффективности и безопасности ЛС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563888" y="3573016"/>
            <a:ext cx="1872208" cy="64807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On-line </a:t>
            </a:r>
            <a:r>
              <a:rPr lang="ru-RU" sz="1400" b="1" dirty="0" smtClean="0"/>
              <a:t>консилиум со специалистом </a:t>
            </a:r>
            <a:r>
              <a:rPr lang="ru-RU" sz="1400" b="1" dirty="0" err="1" smtClean="0"/>
              <a:t>фармакогенетики</a:t>
            </a:r>
            <a:endParaRPr lang="ru-RU" sz="1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06604" y="3068960"/>
            <a:ext cx="2529892" cy="165618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Персонифицированный подход к назначению </a:t>
            </a:r>
            <a:r>
              <a:rPr lang="ru-RU" sz="1600" dirty="0" err="1" smtClean="0"/>
              <a:t>психофармакотерапии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07989" y="2780928"/>
            <a:ext cx="1835819" cy="13679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Стационар</a:t>
            </a:r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2862002" y="3068960"/>
            <a:ext cx="72008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4167463" y="2249361"/>
            <a:ext cx="59304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1795485" y="4293005"/>
            <a:ext cx="64825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3059832" y="5445224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4328188" y="4333890"/>
            <a:ext cx="5664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5400000">
            <a:off x="1768362" y="2272198"/>
            <a:ext cx="63872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63888" y="2768343"/>
            <a:ext cx="1872208" cy="73266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On-line </a:t>
            </a:r>
            <a:r>
              <a:rPr lang="ru-RU" sz="1400" b="1" dirty="0" smtClean="0"/>
              <a:t>консилиум со ведущим специалистом</a:t>
            </a:r>
            <a:endParaRPr lang="ru-RU" sz="1400" b="1" dirty="0"/>
          </a:p>
        </p:txBody>
      </p:sp>
      <p:sp>
        <p:nvSpPr>
          <p:cNvPr id="24" name="Стрелка вправо 23"/>
          <p:cNvSpPr/>
          <p:nvPr/>
        </p:nvSpPr>
        <p:spPr>
          <a:xfrm rot="8006348">
            <a:off x="2870596" y="4366205"/>
            <a:ext cx="844733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крывающая фигурная скобка 25"/>
          <p:cNvSpPr/>
          <p:nvPr/>
        </p:nvSpPr>
        <p:spPr>
          <a:xfrm>
            <a:off x="5871571" y="1331640"/>
            <a:ext cx="500629" cy="5121696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16200000">
            <a:off x="4688230" y="2244939"/>
            <a:ext cx="5664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1319908" y="2260951"/>
            <a:ext cx="59851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6200000">
            <a:off x="1242050" y="4272184"/>
            <a:ext cx="56648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57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400" dirty="0"/>
              <a:t>Концепция развития психиатрической службы города Москвы. Экспертные комментарии </a:t>
            </a:r>
            <a:r>
              <a:rPr lang="ru-RU" sz="2400" dirty="0" smtClean="0"/>
              <a:t>НИИОЗММ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298092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Актуальные международные</a:t>
            </a:r>
            <a:r>
              <a:rPr lang="en-US" dirty="0" smtClean="0"/>
              <a:t>*</a:t>
            </a:r>
            <a:r>
              <a:rPr lang="en-US" dirty="0"/>
              <a:t>*</a:t>
            </a:r>
            <a:r>
              <a:rPr lang="ru-RU" dirty="0" smtClean="0"/>
              <a:t> требования и рекомендации в построении сектора охраны психического здоровья: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замена преимущественно </a:t>
            </a:r>
            <a:r>
              <a:rPr lang="ru-RU" dirty="0"/>
              <a:t>закрытых психиатрических специализированных больниц на максимально открытую матрицу организации психиатрической помощи — развитие психиатрической помощи в первичном медико-санитарном звене, интеграция психиатрических служб в общесоматическую сеть;</a:t>
            </a:r>
          </a:p>
          <a:p>
            <a:r>
              <a:rPr lang="ru-RU" dirty="0"/>
              <a:t>распространение лучшей практики, опирающейся на принципы доказательной медицины;</a:t>
            </a:r>
          </a:p>
          <a:p>
            <a:r>
              <a:rPr lang="ru-RU" dirty="0"/>
              <a:t>обеспечение преемственности оказания помощи между </a:t>
            </a:r>
            <a:r>
              <a:rPr lang="ru-RU" dirty="0" smtClean="0"/>
              <a:t>стационарным </a:t>
            </a:r>
            <a:r>
              <a:rPr lang="ru-RU" dirty="0"/>
              <a:t>и амбулаторным звеном психиатрической службы, а так же учреждениями социальной защиты, расширение и повышение эффективности межведомственных взаимодействий психиатрических службы с другими социальными и государственными институтами;</a:t>
            </a:r>
          </a:p>
          <a:p>
            <a:r>
              <a:rPr lang="ru-RU" dirty="0"/>
              <a:t>соблюдение прав лиц с психическими расстройствами и расстройствами поведения и борьба со стигмой как с социальным фактором дискриминации этой категории граждан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915816" y="4149080"/>
            <a:ext cx="634704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/>
              <a:t>**</a:t>
            </a:r>
            <a:r>
              <a:rPr lang="ru-RU" sz="1100" i="1" dirty="0"/>
              <a:t>«Европейский план действий по охране психического здоровья». Европейское региональное бюро ВОЗ, — 2013;</a:t>
            </a:r>
            <a:endParaRPr lang="ru-RU" sz="1100" dirty="0"/>
          </a:p>
          <a:p>
            <a:r>
              <a:rPr lang="ru-RU" sz="1100" i="1" dirty="0"/>
              <a:t>«Комплексный план действий в области психического здоровья на 2013-2020 </a:t>
            </a:r>
            <a:r>
              <a:rPr lang="ru-RU" sz="1100" i="1" dirty="0" err="1" smtClean="0"/>
              <a:t>гг</a:t>
            </a:r>
            <a:r>
              <a:rPr lang="ru-RU" sz="1100" i="1" dirty="0" smtClean="0"/>
              <a:t>»</a:t>
            </a:r>
            <a:r>
              <a:rPr lang="en-US" sz="1100" i="1" dirty="0" smtClean="0"/>
              <a:t>,</a:t>
            </a:r>
            <a:r>
              <a:rPr lang="ru-RU" sz="1100" i="1" dirty="0" smtClean="0"/>
              <a:t>ВОЗ</a:t>
            </a:r>
            <a:r>
              <a:rPr lang="ru-RU" sz="1100" i="1" dirty="0"/>
              <a:t>, — 2013;</a:t>
            </a:r>
            <a:endParaRPr lang="ru-RU" sz="1100" dirty="0"/>
          </a:p>
          <a:p>
            <a:r>
              <a:rPr lang="ru-RU" sz="1100" i="1" dirty="0"/>
              <a:t>«Организация служб психического здоровья. (Свод методических рекомендаций по вопросам политики и оказания услуг в области психического здоровья)». ВОЗ, – 2006.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104456" y="908720"/>
            <a:ext cx="4932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www.niioz.ru</a:t>
            </a:r>
            <a:r>
              <a:rPr lang="en-US" dirty="0"/>
              <a:t>/publications/pub20161129/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5417929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B3541"/>
                </a:solidFill>
              </a:rPr>
              <a:t>Современная концепция организации служб психического здоровья, согласно законодательству РФ и международным соглашениям в данной области, предполагает оказание психиатрической помощи пациентам преимущественно во </a:t>
            </a:r>
            <a:r>
              <a:rPr lang="ru-RU" sz="1600" dirty="0" err="1">
                <a:solidFill>
                  <a:srgbClr val="1B3541"/>
                </a:solidFill>
              </a:rPr>
              <a:t>внестационарных</a:t>
            </a:r>
            <a:r>
              <a:rPr lang="ru-RU" sz="1600" dirty="0">
                <a:solidFill>
                  <a:srgbClr val="1B3541"/>
                </a:solidFill>
              </a:rPr>
              <a:t> условиях максимально </a:t>
            </a:r>
            <a:r>
              <a:rPr lang="ru-RU" sz="1600" dirty="0" smtClean="0">
                <a:solidFill>
                  <a:srgbClr val="1B3541"/>
                </a:solidFill>
              </a:rPr>
              <a:t>приближенно </a:t>
            </a:r>
            <a:r>
              <a:rPr lang="ru-RU" sz="1600" dirty="0">
                <a:solidFill>
                  <a:srgbClr val="1B3541"/>
                </a:solidFill>
              </a:rPr>
              <a:t>к сообществу, в наименее стеснённых условиях, оказывающих наименее психотравмирующее воздействие на пациента.</a:t>
            </a:r>
            <a:endParaRPr lang="ru-RU" sz="16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52292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/>
              <a:t>Число амбулаторных пациентов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>государственного сектора психиатрической службы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2655433"/>
              </p:ext>
            </p:extLst>
          </p:nvPr>
        </p:nvGraphicFramePr>
        <p:xfrm>
          <a:off x="457200" y="1052736"/>
          <a:ext cx="8373617" cy="3200400"/>
        </p:xfrm>
        <a:graphic>
          <a:graphicData uri="http://schemas.openxmlformats.org/drawingml/2006/table">
            <a:tbl>
              <a:tblPr/>
              <a:tblGrid>
                <a:gridCol w="1196231"/>
                <a:gridCol w="1196231"/>
                <a:gridCol w="1196231"/>
                <a:gridCol w="1196231"/>
                <a:gridCol w="1196231"/>
                <a:gridCol w="1196231"/>
                <a:gridCol w="1196231"/>
              </a:tblGrid>
              <a:tr h="449896">
                <a:tc rowSpan="2"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NTHarmonicaNarrow" charset="0"/>
                        </a:rPr>
                        <a:t>Территория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7C7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63" cap="flat" cmpd="sng" algn="ctr">
                      <a:solidFill>
                        <a:srgbClr val="827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NTHarmonicaNarrow" charset="0"/>
                        </a:rPr>
                        <a:t>Пациенты (абс.)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63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g-BG" sz="1200" b="1">
                          <a:effectLst/>
                          <a:latin typeface="NTHarmonicaNarrow" charset="0"/>
                        </a:rPr>
                        <a:t>Прирост (%) </a:t>
                      </a:r>
                      <a:endParaRPr lang="bg-BG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63" cap="flat" cmpd="sng" algn="ctr">
                      <a:solidFill>
                        <a:srgbClr val="82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NTHarmonicaNarrow" charset="0"/>
                        </a:rPr>
                        <a:t>Пациенты</a:t>
                      </a:r>
                      <a:br>
                        <a:rPr lang="ru-RU" sz="1200" b="1">
                          <a:effectLst/>
                          <a:latin typeface="NTHarmonicaNarrow" charset="0"/>
                        </a:rPr>
                      </a:br>
                      <a:r>
                        <a:rPr lang="ru-RU" sz="1200" b="1">
                          <a:effectLst/>
                          <a:latin typeface="NTHarmonicaNarrow" charset="0"/>
                        </a:rPr>
                        <a:t>(на 100 тыс. населения)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63" cap="flat" cmpd="sng" algn="ctr">
                      <a:solidFill>
                        <a:srgbClr val="89898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bg-BG" sz="1200" b="1" dirty="0" err="1">
                          <a:effectLst/>
                          <a:latin typeface="NTHarmonicaNarrow" charset="0"/>
                        </a:rPr>
                        <a:t>Прирост</a:t>
                      </a:r>
                      <a:r>
                        <a:rPr lang="bg-BG" sz="1200" b="1" dirty="0">
                          <a:effectLst/>
                          <a:latin typeface="NTHarmonicaNarrow" charset="0"/>
                        </a:rPr>
                        <a:t> (%) </a:t>
                      </a:r>
                      <a:endParaRPr lang="bg-BG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7C777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63" cap="flat" cmpd="sng" algn="ctr">
                      <a:solidFill>
                        <a:srgbClr val="827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NTHarmonicaNarrow" charset="0"/>
                        </a:rPr>
                        <a:t>2002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NTHarmonicaNarrow" charset="0"/>
                        </a:rPr>
                        <a:t>2012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>
                          <a:effectLst/>
                          <a:latin typeface="NTHarmonicaNarrow" charset="0"/>
                        </a:rPr>
                        <a:t>2002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effectLst/>
                          <a:latin typeface="NTHarmonicaNarrow" charset="0"/>
                        </a:rPr>
                        <a:t>2012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6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Россия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3 667 576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3 747 122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2,2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2 549,4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2 619,3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2,7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ЮФО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559 387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623 301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11,4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2 792,6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3 236,1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15,9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ПФО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312 914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334 645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6,9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2 531,4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2 755,8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8,9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СКФО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780 742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804 742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3,1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2 510,1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2 699,4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7,5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ЦФО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345 742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358 504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3,7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2 477,7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2 582,1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4,2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ДФО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165 362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159 308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-3,7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2 475,6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2 542,5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2,7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СФО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335 446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328 605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-2,0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2 404,9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2 405,6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0,0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45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СЗФО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1 003 270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961 423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-4,2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2 643,9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2 494,8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-5,6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645">
                <a:tc>
                  <a:txBody>
                    <a:bodyPr/>
                    <a:lstStyle/>
                    <a:p>
                      <a:r>
                        <a:rPr lang="uk-UA" sz="1200">
                          <a:effectLst/>
                          <a:latin typeface="NTHarmonicaNarrow" charset="0"/>
                        </a:rPr>
                        <a:t>УФО </a:t>
                      </a:r>
                      <a:endParaRPr lang="uk-UA" sz="3200">
                        <a:effectLst/>
                      </a:endParaRPr>
                    </a:p>
                  </a:txBody>
                  <a:tcPr anchor="ctr">
                    <a:lnL w="19063" cap="flat" cmpd="sng" algn="ctr">
                      <a:solidFill>
                        <a:srgbClr val="84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4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164 713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2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176 594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2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7,2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2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NTHarmonicaNarrow" charset="0"/>
                        </a:rPr>
                        <a:t>2 103,0 </a:t>
                      </a:r>
                      <a:endParaRPr lang="ru-RU" sz="320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2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1 860,3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2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NTHarmonicaNarrow" charset="0"/>
                        </a:rPr>
                        <a:t>-11,5 </a:t>
                      </a:r>
                      <a:endParaRPr lang="ru-RU" sz="3200" dirty="0"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211C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63" cap="flat" cmpd="sng" algn="ctr">
                      <a:solidFill>
                        <a:srgbClr val="84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11E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48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45395" y="4293096"/>
            <a:ext cx="5191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err="1" smtClean="0"/>
              <a:t>Казаковцев</a:t>
            </a:r>
            <a:r>
              <a:rPr lang="ru-RU" sz="1400" i="1" dirty="0" smtClean="0"/>
              <a:t> Б.А. с </a:t>
            </a:r>
            <a:r>
              <a:rPr lang="ru-RU" sz="1400" i="1" dirty="0" err="1" smtClean="0"/>
              <a:t>соавт</a:t>
            </a:r>
            <a:r>
              <a:rPr lang="ru-RU" sz="1400" i="1" dirty="0" smtClean="0"/>
              <a:t>., 2014, «Психическое здоровье», 2014 (3)</a:t>
            </a:r>
            <a:endParaRPr lang="ru-RU" sz="14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596224"/>
            <a:ext cx="843528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ru-RU" sz="1400" b="1" dirty="0">
                <a:solidFill>
                  <a:schemeClr val="tx2"/>
                </a:solidFill>
                <a:latin typeface="Times New Roman" charset="0"/>
              </a:rPr>
              <a:t>Статья 29. Основания для госпитализации в психиатрический стационар в недобровольном порядке</a:t>
            </a:r>
            <a:endParaRPr lang="ru-RU" sz="1400" dirty="0">
              <a:solidFill>
                <a:schemeClr val="tx2"/>
              </a:solidFill>
              <a:latin typeface="Times New Roman" charset="0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charset="0"/>
              </a:rPr>
              <a:t>в редакции от 21.11.2011г</a:t>
            </a:r>
            <a:r>
              <a:rPr lang="ru-RU" sz="1200" dirty="0" smtClean="0">
                <a:solidFill>
                  <a:srgbClr val="000000"/>
                </a:solidFill>
                <a:latin typeface="Times New Roman" charset="0"/>
              </a:rPr>
              <a:t>.</a:t>
            </a:r>
            <a:r>
              <a:rPr lang="ru-RU" sz="1200" dirty="0">
                <a:solidFill>
                  <a:srgbClr val="000000"/>
                </a:solidFill>
                <a:latin typeface="Times New Roman" charset="0"/>
              </a:rPr>
              <a:t> </a:t>
            </a:r>
          </a:p>
          <a:p>
            <a:r>
              <a:rPr lang="ru-RU" sz="1200" dirty="0">
                <a:solidFill>
                  <a:srgbClr val="000000"/>
                </a:solidFill>
                <a:latin typeface="Times New Roman" charset="0"/>
              </a:rPr>
              <a:t>           Лицо, страдающее психическим расстройством, может быть госпитализировано в психиатрический стационар без его согласия или без согласия его законного представителя до постановления судьи, если его обследование или лечение возможны </a:t>
            </a:r>
            <a:r>
              <a:rPr lang="ru-RU" sz="1200" b="1" dirty="0">
                <a:solidFill>
                  <a:srgbClr val="000000"/>
                </a:solidFill>
                <a:latin typeface="Times New Roman" charset="0"/>
              </a:rPr>
              <a:t>только в стационарных условиях</a:t>
            </a:r>
            <a:r>
              <a:rPr lang="ru-RU" sz="1200" dirty="0">
                <a:solidFill>
                  <a:srgbClr val="000000"/>
                </a:solidFill>
                <a:latin typeface="Times New Roman" charset="0"/>
              </a:rPr>
              <a:t>, а психическое расстройство </a:t>
            </a:r>
            <a:r>
              <a:rPr lang="ru-RU" sz="1200" b="1" dirty="0">
                <a:solidFill>
                  <a:srgbClr val="000000"/>
                </a:solidFill>
                <a:latin typeface="Times New Roman" charset="0"/>
              </a:rPr>
              <a:t>является тяжелым </a:t>
            </a:r>
            <a:r>
              <a:rPr lang="ru-RU" sz="1200" dirty="0">
                <a:solidFill>
                  <a:srgbClr val="000000"/>
                </a:solidFill>
                <a:latin typeface="Times New Roman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charset="0"/>
              </a:rPr>
              <a:t>обусловливает: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charset="0"/>
              </a:rPr>
              <a:t>а</a:t>
            </a:r>
            <a:r>
              <a:rPr lang="ru-RU" sz="1200" b="1" dirty="0">
                <a:solidFill>
                  <a:srgbClr val="000000"/>
                </a:solidFill>
                <a:latin typeface="Times New Roman" charset="0"/>
              </a:rPr>
              <a:t>) его непосредственную опасность для себя или </a:t>
            </a:r>
            <a:r>
              <a:rPr lang="ru-RU" sz="1200" b="1" dirty="0" smtClean="0">
                <a:solidFill>
                  <a:srgbClr val="000000"/>
                </a:solidFill>
                <a:latin typeface="Times New Roman" charset="0"/>
              </a:rPr>
              <a:t>окружающих,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charset="0"/>
              </a:rPr>
              <a:t>б</a:t>
            </a:r>
            <a:r>
              <a:rPr lang="ru-RU" sz="1200" b="1" dirty="0">
                <a:solidFill>
                  <a:srgbClr val="000000"/>
                </a:solidFill>
                <a:latin typeface="Times New Roman" charset="0"/>
              </a:rPr>
              <a:t>) его беспомощность, то есть неспособность самостоятельно удовлетворять основные жизненные потребности</a:t>
            </a:r>
            <a:r>
              <a:rPr lang="ru-RU" sz="1200" b="1" dirty="0" smtClean="0">
                <a:solidFill>
                  <a:srgbClr val="000000"/>
                </a:solidFill>
                <a:latin typeface="Times New Roman" charset="0"/>
              </a:rPr>
              <a:t>, </a:t>
            </a:r>
          </a:p>
          <a:p>
            <a:r>
              <a:rPr lang="ru-RU" sz="1200" b="1" dirty="0" smtClean="0">
                <a:solidFill>
                  <a:srgbClr val="000000"/>
                </a:solidFill>
                <a:latin typeface="Times New Roman" charset="0"/>
              </a:rPr>
              <a:t>в</a:t>
            </a:r>
            <a:r>
              <a:rPr lang="ru-RU" sz="1200" b="1" dirty="0">
                <a:solidFill>
                  <a:srgbClr val="000000"/>
                </a:solidFill>
                <a:latin typeface="Times New Roman" charset="0"/>
              </a:rPr>
              <a:t>) существенный вред его здоровью вследствие ухудшения психического состояния, если лицо будет оставлено без психиатрической помощи.</a:t>
            </a:r>
            <a:endParaRPr lang="ru-RU" sz="1200" b="0" i="0" dirty="0">
              <a:solidFill>
                <a:srgbClr val="000000"/>
              </a:solidFill>
              <a:effectLst/>
              <a:latin typeface="Times New Roman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4653136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75656" y="6381328"/>
            <a:ext cx="628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Понятие «ПСИХИАТРИЧЕСКИЙ УЧЁТ» упразднено в 1992 году</a:t>
            </a:r>
            <a:endParaRPr lang="ru-RU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7839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23528" y="5805264"/>
            <a:ext cx="4176464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052737"/>
            <a:ext cx="8291264" cy="236713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Нормативная база оказания помощи в области охраны психического здоровья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7"/>
            <a:ext cx="8229600" cy="2448272"/>
          </a:xfrm>
        </p:spPr>
        <p:txBody>
          <a:bodyPr anchor="ctr">
            <a:normAutofit/>
          </a:bodyPr>
          <a:lstStyle/>
          <a:p>
            <a:r>
              <a:rPr lang="ru-RU" sz="1400" b="1" dirty="0" smtClean="0"/>
              <a:t>Федеральный Закон </a:t>
            </a:r>
            <a:r>
              <a:rPr lang="ru-RU" sz="1400" b="1" dirty="0" err="1"/>
              <a:t>N</a:t>
            </a:r>
            <a:r>
              <a:rPr lang="ru-RU" sz="1400" b="1" dirty="0"/>
              <a:t> </a:t>
            </a:r>
            <a:r>
              <a:rPr lang="ru-RU" sz="1400" b="1" dirty="0" smtClean="0"/>
              <a:t>3185-1</a:t>
            </a:r>
            <a:r>
              <a:rPr lang="ru-RU" sz="1400" dirty="0" smtClean="0"/>
              <a:t> </a:t>
            </a:r>
            <a:r>
              <a:rPr lang="ru-RU" sz="1400" b="1" dirty="0" smtClean="0"/>
              <a:t>«О </a:t>
            </a:r>
            <a:r>
              <a:rPr lang="ru-RU" sz="1400" b="1" dirty="0"/>
              <a:t>психиатрической </a:t>
            </a:r>
            <a:r>
              <a:rPr lang="ru-RU" sz="1400" b="1" dirty="0" smtClean="0"/>
              <a:t>помощи и </a:t>
            </a:r>
            <a:r>
              <a:rPr lang="ru-RU" sz="1400" b="1" dirty="0"/>
              <a:t>гарантиях прав граждан при ее </a:t>
            </a:r>
            <a:r>
              <a:rPr lang="ru-RU" sz="1400" b="1" dirty="0" smtClean="0"/>
              <a:t>оказании»</a:t>
            </a:r>
            <a:r>
              <a:rPr lang="ru-RU" sz="1400" b="1" dirty="0"/>
              <a:t> </a:t>
            </a:r>
            <a:r>
              <a:rPr lang="ru-RU" sz="1400" b="1" dirty="0" smtClean="0"/>
              <a:t>от 02.07.1992 </a:t>
            </a:r>
            <a:r>
              <a:rPr lang="ru-RU" sz="1400" b="1" dirty="0"/>
              <a:t>г. </a:t>
            </a:r>
            <a:endParaRPr lang="ru-RU" sz="1400" b="1" dirty="0" smtClean="0"/>
          </a:p>
          <a:p>
            <a:r>
              <a:rPr lang="ru-RU" sz="1400" b="1" dirty="0" smtClean="0"/>
              <a:t>Приказ</a:t>
            </a:r>
            <a:r>
              <a:rPr lang="ru-RU" sz="1400" b="1" dirty="0"/>
              <a:t> № 438 </a:t>
            </a:r>
            <a:r>
              <a:rPr lang="ru-RU" sz="1400" b="1" dirty="0" smtClean="0"/>
              <a:t>МЗ РФ</a:t>
            </a:r>
            <a:r>
              <a:rPr lang="ru-RU" sz="1400" dirty="0" smtClean="0"/>
              <a:t> «</a:t>
            </a:r>
            <a:r>
              <a:rPr lang="ru-RU" sz="1400" b="1" dirty="0" smtClean="0"/>
              <a:t>О</a:t>
            </a:r>
            <a:r>
              <a:rPr lang="ru-RU" sz="1400" b="1" dirty="0"/>
              <a:t> психотерапевтической </a:t>
            </a:r>
            <a:r>
              <a:rPr lang="ru-RU" sz="1400" b="1" dirty="0" smtClean="0"/>
              <a:t>помощи» </a:t>
            </a:r>
            <a:r>
              <a:rPr lang="ru-RU" sz="1400" b="1" dirty="0"/>
              <a:t>16.09.2003 </a:t>
            </a:r>
            <a:r>
              <a:rPr lang="ru-RU" sz="1400" b="1" dirty="0" smtClean="0"/>
              <a:t>Москва</a:t>
            </a:r>
            <a:endParaRPr lang="ru-RU" sz="1400" dirty="0" smtClean="0"/>
          </a:p>
          <a:p>
            <a:r>
              <a:rPr lang="ru-RU" sz="1400" b="1" dirty="0"/>
              <a:t>Федеральный закон «Об информации, информационных технологиях и о защите информации» </a:t>
            </a:r>
            <a:r>
              <a:rPr lang="ru-RU" sz="1400" b="1" dirty="0" smtClean="0"/>
              <a:t>149-ФЗ от 27.07.2006</a:t>
            </a:r>
          </a:p>
          <a:p>
            <a:r>
              <a:rPr lang="ru-RU" sz="1400" b="1" dirty="0"/>
              <a:t>Федеральный закон "О лицензировании отдельных видов деятельности" от 04.05.2011 </a:t>
            </a:r>
            <a:r>
              <a:rPr lang="ru-RU" sz="1400" b="1" dirty="0" err="1"/>
              <a:t>N</a:t>
            </a:r>
            <a:r>
              <a:rPr lang="ru-RU" sz="1400" b="1" dirty="0"/>
              <a:t> </a:t>
            </a:r>
            <a:r>
              <a:rPr lang="ru-RU" sz="1400" b="1" dirty="0" smtClean="0"/>
              <a:t>99-ФЗ</a:t>
            </a:r>
          </a:p>
          <a:p>
            <a:r>
              <a:rPr lang="ru-RU" sz="1400" b="1" dirty="0" smtClean="0"/>
              <a:t>УК РФ, ст. 101 (Принудительное лечение ..), ст. 128 (</a:t>
            </a:r>
            <a:r>
              <a:rPr lang="ru-RU" sz="1400" b="1" dirty="0"/>
              <a:t>Незаконная госпитализация в медицинскую организацию, оказывающую психиатрическую помощь в стационарных </a:t>
            </a:r>
            <a:r>
              <a:rPr lang="ru-RU" sz="1400" b="1" dirty="0" smtClean="0"/>
              <a:t>условиях)</a:t>
            </a:r>
          </a:p>
          <a:p>
            <a:r>
              <a:rPr lang="ru-RU" sz="1400" b="1" dirty="0" smtClean="0"/>
              <a:t>…</a:t>
            </a:r>
            <a:endParaRPr lang="ru-RU" sz="1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9576" y="3501008"/>
            <a:ext cx="8227224" cy="194421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 dirty="0" smtClean="0"/>
          </a:p>
          <a:p>
            <a:pPr algn="ctr"/>
            <a:r>
              <a:rPr lang="ru-RU" sz="1200" b="1" dirty="0" smtClean="0"/>
              <a:t>Страсбургская декларация о психотерапии</a:t>
            </a:r>
          </a:p>
          <a:p>
            <a:r>
              <a:rPr lang="ru-RU" sz="1200" b="1" i="1" dirty="0" smtClean="0"/>
              <a:t>21 </a:t>
            </a:r>
            <a:r>
              <a:rPr lang="ru-RU" sz="1200" b="1" i="1" dirty="0"/>
              <a:t>октября 1990 г</a:t>
            </a:r>
            <a:endParaRPr lang="ru-RU" sz="1200" b="1" dirty="0"/>
          </a:p>
          <a:p>
            <a:r>
              <a:rPr lang="ru-RU" sz="1200" b="1" dirty="0"/>
              <a:t>1. Психотерапия - это независимая дисциплина, практическая работа в которой предполагает наличие самостоятельной, независимой профессии. </a:t>
            </a:r>
            <a:br>
              <a:rPr lang="ru-RU" sz="1200" b="1" dirty="0"/>
            </a:br>
            <a:r>
              <a:rPr lang="ru-RU" sz="1200" b="1" dirty="0"/>
              <a:t>2. Подготовка психотерапевтов должна осуществляться на высококвалифицированном, научном уровне. </a:t>
            </a:r>
            <a:br>
              <a:rPr lang="ru-RU" sz="1200" b="1" dirty="0"/>
            </a:br>
            <a:r>
              <a:rPr lang="ru-RU" sz="1200" b="1" dirty="0"/>
              <a:t>3. Разнообразие методов психотерапии обеспечено и гарантировано. </a:t>
            </a:r>
            <a:br>
              <a:rPr lang="ru-RU" sz="1200" b="1" dirty="0"/>
            </a:br>
            <a:r>
              <a:rPr lang="ru-RU" sz="1200" b="1" dirty="0"/>
              <a:t>4. Полный курс подготовки психотерапевтов включает в себя получение теоретических знаний, самоанализ и </a:t>
            </a:r>
            <a:r>
              <a:rPr lang="ru-RU" sz="1200" b="1" dirty="0" err="1" smtClean="0"/>
              <a:t>супервизорскую</a:t>
            </a:r>
            <a:r>
              <a:rPr lang="ru-RU" sz="1200" b="1" dirty="0" smtClean="0"/>
              <a:t> </a:t>
            </a:r>
            <a:r>
              <a:rPr lang="ru-RU" sz="1200" b="1" dirty="0"/>
              <a:t>практику. </a:t>
            </a:r>
            <a:br>
              <a:rPr lang="ru-RU" sz="1200" b="1" dirty="0"/>
            </a:br>
            <a:r>
              <a:rPr lang="ru-RU" sz="1200" b="1" dirty="0"/>
              <a:t>5. Психотерапевтическое образование осуществляется на базе соответствующего высшего образования.</a:t>
            </a: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591037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Гуманитарное образование </a:t>
            </a:r>
          </a:p>
          <a:p>
            <a:pPr algn="ctr"/>
            <a:r>
              <a:rPr lang="ru-RU" sz="1200" dirty="0" smtClean="0"/>
              <a:t>+ подготовка по различным направлениям (</a:t>
            </a:r>
            <a:r>
              <a:rPr lang="ru-RU" sz="1200" dirty="0" err="1" smtClean="0"/>
              <a:t>гештальт</a:t>
            </a:r>
            <a:r>
              <a:rPr lang="ru-RU" sz="1200" dirty="0" smtClean="0"/>
              <a:t>, психоанализ, суггестия, КБТ, ДБТ, схема-терапия, </a:t>
            </a:r>
            <a:r>
              <a:rPr lang="ru-RU" sz="1200" dirty="0" err="1" smtClean="0"/>
              <a:t>логотерапия</a:t>
            </a:r>
            <a:r>
              <a:rPr lang="ru-RU" sz="1200" dirty="0" smtClean="0"/>
              <a:t>, арт-терапия и </a:t>
            </a:r>
            <a:r>
              <a:rPr lang="ru-RU" sz="1200" dirty="0" err="1" smtClean="0"/>
              <a:t>мн.др</a:t>
            </a:r>
            <a:r>
              <a:rPr lang="ru-RU" sz="1200" dirty="0" smtClean="0"/>
              <a:t>.)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5805264"/>
            <a:ext cx="3826768" cy="10081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Высшее медицинское образование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+ 2 года ординатуры по психиатрии/психотерапии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+ </a:t>
            </a:r>
            <a:r>
              <a:rPr lang="ru-RU" sz="1200" dirty="0">
                <a:solidFill>
                  <a:schemeClr val="tx1"/>
                </a:solidFill>
              </a:rPr>
              <a:t>курс подготовки по узкой специализации </a:t>
            </a:r>
            <a:r>
              <a:rPr lang="ru-RU" sz="1200" dirty="0" smtClean="0">
                <a:solidFill>
                  <a:schemeClr val="tx1"/>
                </a:solidFill>
              </a:rPr>
              <a:t>психотерапии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47056" y="5435932"/>
            <a:ext cx="67734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Двойственность психотерапевтической помощи: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993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850106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Доказательная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</a:rPr>
              <a:t>база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эффективности психотерапевтической помощи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(в том числе и оказываемой удаленно) разработана только для </a:t>
            </a:r>
            <a:b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dirty="0" err="1" smtClean="0">
                <a:solidFill>
                  <a:schemeClr val="accent2">
                    <a:lumMod val="75000"/>
                  </a:schemeClr>
                </a:solidFill>
              </a:rPr>
              <a:t>когнитивно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-поведенческой терапии 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1499917"/>
              </p:ext>
            </p:extLst>
          </p:nvPr>
        </p:nvGraphicFramePr>
        <p:xfrm>
          <a:off x="179512" y="2410544"/>
          <a:ext cx="885698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397"/>
                <a:gridCol w="1771397"/>
                <a:gridCol w="1771397"/>
                <a:gridCol w="745850"/>
                <a:gridCol w="2796943"/>
              </a:tblGrid>
              <a:tr h="7310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Страна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Авторы, год публикации результата в рецензируемом</a:t>
                      </a:r>
                      <a:r>
                        <a:rPr lang="ru-RU" sz="1200" baseline="0" dirty="0" smtClean="0"/>
                        <a:t> журнале</a:t>
                      </a:r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Расстройство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Количество</a:t>
                      </a:r>
                      <a:r>
                        <a:rPr lang="ru-RU" sz="1200" baseline="0" dirty="0" smtClean="0"/>
                        <a:t> пациентов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Дизайн</a:t>
                      </a:r>
                      <a:r>
                        <a:rPr lang="ru-RU" sz="1200" baseline="0" dirty="0" smtClean="0"/>
                        <a:t> исследования</a:t>
                      </a:r>
                      <a:endParaRPr lang="ru-RU" sz="1200" dirty="0"/>
                    </a:p>
                  </a:txBody>
                  <a:tcPr/>
                </a:tc>
              </a:tr>
              <a:tr h="139561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Швеция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/>
                        <a:t>Andersson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G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PLoS</a:t>
                      </a:r>
                      <a:r>
                        <a:rPr lang="ru-RU" sz="1200" dirty="0" smtClean="0"/>
                        <a:t>, 2012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Социальная фобия (страх общаться с незнакомыми людьми, страх</a:t>
                      </a:r>
                      <a:r>
                        <a:rPr lang="ru-RU" sz="1200" baseline="0" dirty="0" smtClean="0"/>
                        <a:t> публичных выступления и т.п.)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204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Интернет-КБТ,</a:t>
                      </a:r>
                      <a:r>
                        <a:rPr lang="ru-RU" sz="1200" baseline="0" dirty="0" smtClean="0"/>
                        <a:t> на основе </a:t>
                      </a:r>
                      <a:r>
                        <a:rPr lang="ru-RU" sz="1200" dirty="0" smtClean="0"/>
                        <a:t>структурированных модулей и еженедельного общения с терапевтом по </a:t>
                      </a:r>
                      <a:r>
                        <a:rPr lang="ru-RU" sz="1200" dirty="0" err="1" smtClean="0"/>
                        <a:t>e-mail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• 9-недельный курс терапии </a:t>
                      </a:r>
                    </a:p>
                    <a:p>
                      <a:r>
                        <a:rPr lang="ru-RU" sz="1200" dirty="0" smtClean="0"/>
                        <a:t>• 1 год поддерживающего наблюдения </a:t>
                      </a:r>
                    </a:p>
                    <a:p>
                      <a:r>
                        <a:rPr lang="ru-RU" sz="1200" dirty="0" smtClean="0"/>
                        <a:t>• В среднем 15 минут в неделю на 1 пациента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465203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Нидерланды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Andersson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G</a:t>
                      </a:r>
                      <a:r>
                        <a:rPr lang="ru-RU" sz="1200" dirty="0" smtClean="0"/>
                        <a:t>, </a:t>
                      </a:r>
                      <a:r>
                        <a:rPr lang="ru-RU" sz="1200" dirty="0" err="1" smtClean="0"/>
                        <a:t>Psychoter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Psychosom</a:t>
                      </a:r>
                      <a:r>
                        <a:rPr lang="ru-RU" sz="1200" dirty="0" smtClean="0"/>
                        <a:t>, 2012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Генерализованное</a:t>
                      </a:r>
                      <a:r>
                        <a:rPr lang="ru-RU" sz="1200" dirty="0" smtClean="0"/>
                        <a:t> тревожное расстройство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Интернет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когнитивно</a:t>
                      </a:r>
                      <a:r>
                        <a:rPr lang="ru-RU" sz="1200" baseline="0" dirty="0" smtClean="0"/>
                        <a:t>-поведенческая терапия</a:t>
                      </a:r>
                      <a:endParaRPr lang="ru-RU" sz="1200" dirty="0"/>
                    </a:p>
                  </a:txBody>
                  <a:tcPr/>
                </a:tc>
              </a:tr>
              <a:tr h="3322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Австралия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Dear</a:t>
                      </a:r>
                      <a:r>
                        <a:rPr lang="ru-RU" sz="1200" dirty="0" smtClean="0"/>
                        <a:t> BF </a:t>
                      </a:r>
                      <a:r>
                        <a:rPr lang="ru-RU" sz="1200" dirty="0" err="1" smtClean="0"/>
                        <a:t>et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al</a:t>
                      </a:r>
                      <a:r>
                        <a:rPr lang="ru-RU" sz="1200" dirty="0" smtClean="0"/>
                        <a:t>., </a:t>
                      </a:r>
                      <a:r>
                        <a:rPr lang="ru-RU" sz="1200" dirty="0" err="1" smtClean="0"/>
                        <a:t>Aust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N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Z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Psych</a:t>
                      </a:r>
                      <a:r>
                        <a:rPr lang="ru-RU" sz="1200" dirty="0" smtClean="0"/>
                        <a:t>, 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/>
                        <a:t>Депрессия</a:t>
                      </a:r>
                      <a:endParaRPr lang="ru-RU" sz="1200" dirty="0" smtClean="0"/>
                    </a:p>
                    <a:p>
                      <a:r>
                        <a:rPr lang="ru-RU" sz="1200" dirty="0" smtClean="0"/>
                        <a:t>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Интернет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baseline="0" dirty="0" err="1" smtClean="0"/>
                        <a:t>когнитивно</a:t>
                      </a:r>
                      <a:r>
                        <a:rPr lang="ru-RU" sz="1200" baseline="0" dirty="0" smtClean="0"/>
                        <a:t>-поведенческая терапия</a:t>
                      </a:r>
                      <a:endParaRPr lang="ru-RU" sz="1200" dirty="0"/>
                    </a:p>
                  </a:txBody>
                  <a:tcPr/>
                </a:tc>
              </a:tr>
              <a:tr h="332288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Австралия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/>
                        <a:t>Johnston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L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et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al</a:t>
                      </a:r>
                      <a:r>
                        <a:rPr lang="ru-RU" sz="1200" dirty="0" smtClean="0"/>
                        <a:t>., </a:t>
                      </a:r>
                      <a:r>
                        <a:rPr lang="ru-RU" sz="1200" dirty="0" err="1" smtClean="0"/>
                        <a:t>Cogn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Behav</a:t>
                      </a:r>
                      <a:r>
                        <a:rPr lang="ru-RU" sz="1200" dirty="0" smtClean="0"/>
                        <a:t> </a:t>
                      </a:r>
                      <a:r>
                        <a:rPr lang="ru-RU" sz="1200" dirty="0" err="1" smtClean="0"/>
                        <a:t>Ther</a:t>
                      </a:r>
                      <a:r>
                        <a:rPr lang="ru-RU" sz="1200" dirty="0" smtClean="0"/>
                        <a:t>, 2013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Тревожные расстройства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?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9512" y="1052736"/>
            <a:ext cx="7986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Класс (уровень)</a:t>
            </a:r>
            <a:r>
              <a:rPr lang="ru-RU" sz="1200" dirty="0"/>
              <a:t> </a:t>
            </a:r>
            <a:r>
              <a:rPr lang="ru-RU" sz="1200" b="1" dirty="0" err="1"/>
              <a:t>I</a:t>
            </a:r>
            <a:r>
              <a:rPr lang="ru-RU" sz="1200" dirty="0"/>
              <a:t> (</a:t>
            </a:r>
            <a:r>
              <a:rPr lang="ru-RU" sz="1200" b="1" dirty="0" err="1"/>
              <a:t>A</a:t>
            </a:r>
            <a:r>
              <a:rPr lang="ru-RU" sz="1200" dirty="0"/>
              <a:t>): большие </a:t>
            </a:r>
            <a:r>
              <a:rPr lang="ru-RU" sz="1200" dirty="0">
                <a:hlinkClick r:id="rId2" tooltip="Слепой метод"/>
              </a:rPr>
              <a:t>двойные слепые</a:t>
            </a:r>
            <a:r>
              <a:rPr lang="ru-RU" sz="1200" dirty="0"/>
              <a:t> </a:t>
            </a:r>
            <a:r>
              <a:rPr lang="ru-RU" sz="1200" dirty="0">
                <a:hlinkClick r:id="rId3" tooltip="Плацебо"/>
              </a:rPr>
              <a:t>плацебоконтролируемые</a:t>
            </a:r>
            <a:r>
              <a:rPr lang="ru-RU" sz="1200" dirty="0"/>
              <a:t> исследования, а также данные, полученные </a:t>
            </a:r>
            <a:endParaRPr lang="ru-RU" sz="1200" dirty="0" smtClean="0"/>
          </a:p>
          <a:p>
            <a:r>
              <a:rPr lang="ru-RU" sz="1200" dirty="0" smtClean="0"/>
              <a:t>при</a:t>
            </a:r>
            <a:r>
              <a:rPr lang="ru-RU" sz="1200" dirty="0"/>
              <a:t> </a:t>
            </a:r>
            <a:r>
              <a:rPr lang="ru-RU" sz="1200" dirty="0">
                <a:hlinkClick r:id="rId4" tooltip="Мета-анализ"/>
              </a:rPr>
              <a:t>мета-анализе</a:t>
            </a:r>
            <a:r>
              <a:rPr lang="ru-RU" sz="1200" dirty="0"/>
              <a:t> нескольких </a:t>
            </a:r>
            <a:r>
              <a:rPr lang="ru-RU" sz="1200" dirty="0">
                <a:hlinkClick r:id="rId5" tooltip="Рандомизированное контролируемое испытание"/>
              </a:rPr>
              <a:t>рандомизированных контролируемых исследований</a:t>
            </a:r>
            <a:r>
              <a:rPr lang="ru-RU" sz="1200" dirty="0"/>
              <a:t>.</a:t>
            </a:r>
          </a:p>
          <a:p>
            <a:r>
              <a:rPr lang="ru-RU" sz="1200" i="1" dirty="0"/>
              <a:t>Класс (уровень)</a:t>
            </a:r>
            <a:r>
              <a:rPr lang="ru-RU" sz="1200" dirty="0"/>
              <a:t> </a:t>
            </a:r>
            <a:r>
              <a:rPr lang="ru-RU" sz="1200" b="1" dirty="0"/>
              <a:t>II</a:t>
            </a:r>
            <a:r>
              <a:rPr lang="ru-RU" sz="1200" dirty="0"/>
              <a:t> (</a:t>
            </a:r>
            <a:r>
              <a:rPr lang="ru-RU" sz="1200" b="1" dirty="0" err="1"/>
              <a:t>B</a:t>
            </a:r>
            <a:r>
              <a:rPr lang="ru-RU" sz="1200" dirty="0"/>
              <a:t>): небольшие </a:t>
            </a:r>
            <a:r>
              <a:rPr lang="ru-RU" sz="1200" dirty="0">
                <a:hlinkClick r:id="rId5" tooltip="Рандомизированное контролируемое испытание"/>
              </a:rPr>
              <a:t>рандомизированные контролируемые исследования</a:t>
            </a:r>
            <a:r>
              <a:rPr lang="ru-RU" sz="1200" dirty="0"/>
              <a:t>, </a:t>
            </a:r>
            <a:endParaRPr lang="ru-RU" sz="1200" dirty="0" smtClean="0"/>
          </a:p>
          <a:p>
            <a:r>
              <a:rPr lang="ru-RU" sz="1200" dirty="0" smtClean="0"/>
              <a:t>в </a:t>
            </a:r>
            <a:r>
              <a:rPr lang="ru-RU" sz="1200" dirty="0"/>
              <a:t>которых статистические расчёты проводятся на ограниченном числе пациентов.</a:t>
            </a:r>
          </a:p>
          <a:p>
            <a:r>
              <a:rPr lang="ru-RU" sz="1200" i="1" dirty="0"/>
              <a:t>Класс (уровень)</a:t>
            </a:r>
            <a:r>
              <a:rPr lang="ru-RU" sz="1200" dirty="0"/>
              <a:t> </a:t>
            </a:r>
            <a:r>
              <a:rPr lang="ru-RU" sz="1200" b="1" dirty="0"/>
              <a:t>III</a:t>
            </a:r>
            <a:r>
              <a:rPr lang="ru-RU" sz="1200" dirty="0"/>
              <a:t> (</a:t>
            </a:r>
            <a:r>
              <a:rPr lang="ru-RU" sz="1200" b="1" dirty="0" err="1"/>
              <a:t>C</a:t>
            </a:r>
            <a:r>
              <a:rPr lang="ru-RU" sz="1200" dirty="0"/>
              <a:t>): </a:t>
            </a:r>
            <a:r>
              <a:rPr lang="ru-RU" sz="1200" dirty="0" err="1"/>
              <a:t>нерандомизированные</a:t>
            </a:r>
            <a:r>
              <a:rPr lang="ru-RU" sz="1200" dirty="0"/>
              <a:t> клинические исследования на ограниченном количестве пациентов.</a:t>
            </a:r>
          </a:p>
          <a:p>
            <a:r>
              <a:rPr lang="ru-RU" sz="1200" i="1" dirty="0"/>
              <a:t>Класс (уровень)</a:t>
            </a:r>
            <a:r>
              <a:rPr lang="ru-RU" sz="1200" dirty="0"/>
              <a:t> </a:t>
            </a:r>
            <a:r>
              <a:rPr lang="ru-RU" sz="1200" b="1" dirty="0"/>
              <a:t>IV</a:t>
            </a:r>
            <a:r>
              <a:rPr lang="ru-RU" sz="1200" dirty="0"/>
              <a:t> (</a:t>
            </a:r>
            <a:r>
              <a:rPr lang="ru-RU" sz="1200" b="1" dirty="0" err="1"/>
              <a:t>D</a:t>
            </a:r>
            <a:r>
              <a:rPr lang="ru-RU" sz="1200" dirty="0"/>
              <a:t>): выработка группой экспертов консенсуса по определённой проблеме</a:t>
            </a:r>
            <a:r>
              <a:rPr lang="ru-RU" sz="1200" dirty="0" smtClean="0"/>
              <a:t>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325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Оказание психотерапевтической </a:t>
            </a:r>
            <a:r>
              <a:rPr lang="ru-RU" smtClean="0"/>
              <a:t>неквалифицированной помощи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76" y="1486501"/>
            <a:ext cx="7007098" cy="4259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4339" y="1486501"/>
            <a:ext cx="2837821" cy="420698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51920" y="3717846"/>
            <a:ext cx="576064" cy="72008"/>
          </a:xfrm>
          <a:prstGeom prst="rect">
            <a:avLst/>
          </a:prstGeom>
          <a:solidFill>
            <a:srgbClr val="FF0000">
              <a:alpha val="31000"/>
            </a:srgbClr>
          </a:solidFill>
          <a:ln>
            <a:noFill/>
          </a:ln>
          <a:effectLst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12160" y="1773630"/>
            <a:ext cx="252028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72886" y="3357806"/>
            <a:ext cx="1763688" cy="1947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46561" y="1985875"/>
            <a:ext cx="2947723" cy="4691364"/>
          </a:xfrm>
          <a:prstGeom prst="rect">
            <a:avLst/>
          </a:prstGeom>
        </p:spPr>
      </p:pic>
      <p:pic>
        <p:nvPicPr>
          <p:cNvPr id="12" name="Объект 11"/>
          <p:cNvPicPr>
            <a:picLocks noGrp="1" noChangeAspect="1"/>
          </p:cNvPicPr>
          <p:nvPr>
            <p:ph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2276" y="1426120"/>
            <a:ext cx="2031001" cy="1523757"/>
          </a:xfrm>
        </p:spPr>
      </p:pic>
      <p:sp>
        <p:nvSpPr>
          <p:cNvPr id="13" name="Прямоугольник 12"/>
          <p:cNvSpPr/>
          <p:nvPr/>
        </p:nvSpPr>
        <p:spPr>
          <a:xfrm>
            <a:off x="5292080" y="3119032"/>
            <a:ext cx="3394720" cy="3738968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Сайты пациентов без </a:t>
            </a:r>
            <a:r>
              <a:rPr lang="ru-RU" dirty="0" err="1" smtClean="0">
                <a:solidFill>
                  <a:schemeClr val="tx1"/>
                </a:solidFill>
              </a:rPr>
              <a:t>модерации</a:t>
            </a:r>
            <a:r>
              <a:rPr lang="ru-RU" dirty="0" smtClean="0">
                <a:solidFill>
                  <a:schemeClr val="tx1"/>
                </a:solidFill>
              </a:rPr>
              <a:t> специалистами - обсуждение тем, на которые наложены моратории – суициды, применение препаратов без показаний (пациенты составляют «рейтинги препаратов») и т.д.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683568" y="1600200"/>
            <a:ext cx="8003232" cy="2404864"/>
          </a:xfrm>
          <a:prstGeom prst="roundRect">
            <a:avLst>
              <a:gd name="adj" fmla="val 370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/>
              <a:t>Программное обеспечение как средство связи: </a:t>
            </a:r>
            <a:endParaRPr lang="ru-RU" sz="2000" b="1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закрытые </a:t>
            </a:r>
            <a:r>
              <a:rPr lang="ru-RU" sz="2000" dirty="0"/>
              <a:t>группы, чаты и сообщества специалистов; </a:t>
            </a: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он-</a:t>
            </a:r>
            <a:r>
              <a:rPr lang="ru-RU" sz="2000" dirty="0" err="1" smtClean="0"/>
              <a:t>лайн</a:t>
            </a:r>
            <a:r>
              <a:rPr lang="ru-RU" sz="2000" dirty="0" smtClean="0"/>
              <a:t> </a:t>
            </a:r>
            <a:r>
              <a:rPr lang="ru-RU" sz="2000" dirty="0"/>
              <a:t>совещания, консилиумы, «летучки»; </a:t>
            </a: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СММ-оповещение</a:t>
            </a:r>
            <a:r>
              <a:rPr lang="ru-RU" sz="2000" dirty="0"/>
              <a:t>; </a:t>
            </a: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сервисы </a:t>
            </a:r>
            <a:r>
              <a:rPr lang="ru-RU" sz="2000" dirty="0"/>
              <a:t>типа </a:t>
            </a:r>
            <a:r>
              <a:rPr lang="en-US" sz="2000" dirty="0" err="1"/>
              <a:t>bitrix</a:t>
            </a:r>
            <a:r>
              <a:rPr lang="ru-RU" sz="2000" dirty="0"/>
              <a:t>; </a:t>
            </a:r>
            <a:endParaRPr lang="ru-RU" sz="2000" dirty="0" smtClean="0"/>
          </a:p>
          <a:p>
            <a:pPr marL="342900" indent="-342900">
              <a:buFont typeface="Arial" charset="0"/>
              <a:buChar char="•"/>
            </a:pPr>
            <a:r>
              <a:rPr lang="ru-RU" sz="2000" dirty="0" smtClean="0"/>
              <a:t>МИС </a:t>
            </a:r>
            <a:r>
              <a:rPr lang="ru-RU" sz="2000" dirty="0"/>
              <a:t>и электронные истории болезни с возможностью рекомендаций, наблюдения и экспертизы несколькими специалистами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Потенциал использования телемедицинских технологий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83568" y="4221088"/>
            <a:ext cx="8003232" cy="8640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/>
              <a:t>Программное обеспечение как средство медицинской помощи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83568" y="5229200"/>
            <a:ext cx="8003232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b="1" dirty="0" smtClean="0"/>
          </a:p>
          <a:p>
            <a:r>
              <a:rPr lang="ru-RU" sz="1600" b="1" dirty="0" smtClean="0"/>
              <a:t>Программное </a:t>
            </a:r>
            <a:r>
              <a:rPr lang="ru-RU" sz="1600" b="1" dirty="0"/>
              <a:t>обеспечение, </a:t>
            </a:r>
            <a:r>
              <a:rPr lang="ru-RU" sz="1600" b="1" dirty="0" err="1"/>
              <a:t>модерирующее</a:t>
            </a:r>
            <a:r>
              <a:rPr lang="ru-RU" sz="1600" b="1" dirty="0"/>
              <a:t> и моделирующее поведение пациента</a:t>
            </a:r>
            <a:r>
              <a:rPr lang="ru-RU" sz="1600" dirty="0"/>
              <a:t> (напоминания о выполнении назначений</a:t>
            </a:r>
            <a:r>
              <a:rPr lang="ru-RU" sz="1600" dirty="0" smtClean="0"/>
              <a:t>; мониторинг физической активности и физиологический показателей и пр.)</a:t>
            </a:r>
            <a:endParaRPr lang="ru-RU" sz="16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48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Результаты </a:t>
            </a:r>
            <a:r>
              <a:rPr lang="en-US" sz="2000" dirty="0" smtClean="0"/>
              <a:t>on-line</a:t>
            </a:r>
            <a:r>
              <a:rPr lang="ru-RU" sz="2000" dirty="0" smtClean="0"/>
              <a:t> опроса врачей-психиатров </a:t>
            </a:r>
            <a:r>
              <a:rPr lang="en-US" sz="2000" dirty="0" smtClean="0"/>
              <a:t>(n= 56)</a:t>
            </a:r>
            <a:br>
              <a:rPr lang="en-US" sz="2000" dirty="0" smtClean="0"/>
            </a:br>
            <a:r>
              <a:rPr lang="ru-RU" sz="2000" dirty="0" smtClean="0"/>
              <a:t>(г. Москва, стаж 3-16 лет, ср возраст 34,2 года) 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992808145"/>
              </p:ext>
            </p:extLst>
          </p:nvPr>
        </p:nvGraphicFramePr>
        <p:xfrm>
          <a:off x="251520" y="1039553"/>
          <a:ext cx="4104456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257055739"/>
              </p:ext>
            </p:extLst>
          </p:nvPr>
        </p:nvGraphicFramePr>
        <p:xfrm>
          <a:off x="3491880" y="1052737"/>
          <a:ext cx="5440778" cy="2520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25923864"/>
              </p:ext>
            </p:extLst>
          </p:nvPr>
        </p:nvGraphicFramePr>
        <p:xfrm>
          <a:off x="35496" y="4293096"/>
          <a:ext cx="9108504" cy="2140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051720" y="3771673"/>
            <a:ext cx="5112568" cy="378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62" b="1" i="0" u="sng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uk-UA" b="1" u="sng" dirty="0" err="1"/>
              <a:t>Использование</a:t>
            </a:r>
            <a:r>
              <a:rPr lang="uk-UA" b="1" u="sng" dirty="0"/>
              <a:t> </a:t>
            </a:r>
            <a:r>
              <a:rPr lang="uk-UA" b="1" u="sng" dirty="0" err="1"/>
              <a:t>мобильных</a:t>
            </a:r>
            <a:r>
              <a:rPr lang="uk-UA" b="1" u="sng" dirty="0"/>
              <a:t> приложений </a:t>
            </a:r>
            <a:r>
              <a:rPr lang="uk-UA" b="1" u="sng" dirty="0">
                <a:sym typeface="Wingdings"/>
              </a:rPr>
              <a:t>%</a:t>
            </a:r>
            <a:endParaRPr lang="uk-UA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922114"/>
          </a:xfrm>
        </p:spPr>
        <p:txBody>
          <a:bodyPr>
            <a:normAutofit/>
          </a:bodyPr>
          <a:lstStyle/>
          <a:p>
            <a:r>
              <a:rPr lang="ru-RU" sz="1800" b="1" dirty="0"/>
              <a:t>Результаты </a:t>
            </a:r>
            <a:r>
              <a:rPr lang="en-US" sz="1800" b="1" dirty="0"/>
              <a:t>on-line</a:t>
            </a:r>
            <a:r>
              <a:rPr lang="ru-RU" sz="1800" b="1" dirty="0"/>
              <a:t> опроса врачей-психиатров </a:t>
            </a:r>
            <a:r>
              <a:rPr lang="en-US" sz="1800" b="1" dirty="0"/>
              <a:t>(n= 56)</a:t>
            </a:r>
            <a:br>
              <a:rPr lang="en-US" sz="1800" b="1" dirty="0"/>
            </a:br>
            <a:r>
              <a:rPr lang="ru-RU" sz="1800" b="1" dirty="0"/>
              <a:t>(г. Москва, стаж 3-16 лет, ср возраст 34,2 года</a:t>
            </a:r>
            <a:r>
              <a:rPr lang="ru-RU" sz="1800" b="1" dirty="0" smtClean="0"/>
              <a:t>) </a:t>
            </a:r>
            <a:br>
              <a:rPr lang="ru-RU" sz="1800" b="1" dirty="0" smtClean="0"/>
            </a:br>
            <a:r>
              <a:rPr lang="ru-RU" sz="1800" b="1" dirty="0" smtClean="0"/>
              <a:t>Применение методов дистанционного оказания помощи </a:t>
            </a:r>
            <a:endParaRPr lang="ru-RU" sz="1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51762609"/>
              </p:ext>
            </p:extLst>
          </p:nvPr>
        </p:nvGraphicFramePr>
        <p:xfrm>
          <a:off x="35496" y="1340769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0" y="119675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6371</TotalTime>
  <Words>973</Words>
  <Application>Microsoft Office PowerPoint</Application>
  <PresentationFormat>Экран (4:3)</PresentationFormat>
  <Paragraphs>208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Информационно-коммуникационные технологии в сфере охраны психического здоровья  </vt:lpstr>
      <vt:lpstr>Концепция развития психиатрической службы города Москвы. Экспертные комментарии НИИОЗММ</vt:lpstr>
      <vt:lpstr>Число амбулаторных пациентов  государственного сектора психиатрической службы</vt:lpstr>
      <vt:lpstr>Нормативная база оказания помощи в области охраны психического здоровья</vt:lpstr>
      <vt:lpstr>Доказательная база эффективности психотерапевтической помощи  (в том числе и оказываемой удаленно) разработана только для  когнитивно-поведенческой терапии </vt:lpstr>
      <vt:lpstr>Оказание психотерапевтической неквалифицированной помощи </vt:lpstr>
      <vt:lpstr>Потенциал использования телемедицинских технологий</vt:lpstr>
      <vt:lpstr>Результаты on-line опроса врачей-психиатров (n= 56) (г. Москва, стаж 3-16 лет, ср возраст 34,2 года) </vt:lpstr>
      <vt:lpstr>Результаты on-line опроса врачей-психиатров (n= 56) (г. Москва, стаж 3-16 лет, ср возраст 34,2 года)  Применение методов дистанционного оказания помощи </vt:lpstr>
      <vt:lpstr>Результаты on-line опроса врачей-психиатров (n= 56) (г. Москва, стаж 3-16 лет, ср возраст 34,2 года)  Применение методов дистанционного оказания помощи </vt:lpstr>
      <vt:lpstr>Результаты on-line опроса врачей-психиатров (n= 56) (г. Москва, стаж 3-16 лет, ср возраст 34,2 года)  Применение методов дистанционного оказания помощи </vt:lpstr>
      <vt:lpstr>Разработки команды  «Психиатрия и нейронауки»</vt:lpstr>
      <vt:lpstr>Слайд 13</vt:lpstr>
      <vt:lpstr>Рамочное моделирование организации оказания помощи mHealth и удаленному мониторингу пациентов в сфере охраны психического здоровья   </vt:lpstr>
      <vt:lpstr>Пример маршрутизации пациента  при удаленном мониторинге состояния  с применением методов психофармакогенетики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Захарова Наталья Вячеславовна</dc:creator>
  <cp:lastModifiedBy>zakharova_nv</cp:lastModifiedBy>
  <cp:revision>82</cp:revision>
  <dcterms:created xsi:type="dcterms:W3CDTF">2017-01-23T07:18:00Z</dcterms:created>
  <dcterms:modified xsi:type="dcterms:W3CDTF">2017-04-12T09:43:35Z</dcterms:modified>
</cp:coreProperties>
</file>